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4"/>
  </p:notesMasterIdLst>
  <p:handoutMasterIdLst>
    <p:handoutMasterId r:id="rId75"/>
  </p:handoutMasterIdLst>
  <p:sldIdLst>
    <p:sldId id="386" r:id="rId2"/>
    <p:sldId id="387" r:id="rId3"/>
    <p:sldId id="388" r:id="rId4"/>
    <p:sldId id="389" r:id="rId5"/>
    <p:sldId id="390" r:id="rId6"/>
    <p:sldId id="399" r:id="rId7"/>
    <p:sldId id="266" r:id="rId8"/>
    <p:sldId id="289" r:id="rId9"/>
    <p:sldId id="290" r:id="rId10"/>
    <p:sldId id="264" r:id="rId11"/>
    <p:sldId id="322" r:id="rId12"/>
    <p:sldId id="304" r:id="rId13"/>
    <p:sldId id="342" r:id="rId14"/>
    <p:sldId id="411" r:id="rId15"/>
    <p:sldId id="415" r:id="rId16"/>
    <p:sldId id="416" r:id="rId17"/>
    <p:sldId id="273" r:id="rId18"/>
    <p:sldId id="417" r:id="rId19"/>
    <p:sldId id="307" r:id="rId20"/>
    <p:sldId id="313" r:id="rId21"/>
    <p:sldId id="312" r:id="rId22"/>
    <p:sldId id="382" r:id="rId23"/>
    <p:sldId id="348" r:id="rId24"/>
    <p:sldId id="330" r:id="rId25"/>
    <p:sldId id="331" r:id="rId26"/>
    <p:sldId id="431" r:id="rId27"/>
    <p:sldId id="323" r:id="rId28"/>
    <p:sldId id="410" r:id="rId29"/>
    <p:sldId id="432" r:id="rId30"/>
    <p:sldId id="423" r:id="rId31"/>
    <p:sldId id="349" r:id="rId32"/>
    <p:sldId id="308" r:id="rId33"/>
    <p:sldId id="350" r:id="rId34"/>
    <p:sldId id="409" r:id="rId35"/>
    <p:sldId id="317" r:id="rId36"/>
    <p:sldId id="318" r:id="rId37"/>
    <p:sldId id="319" r:id="rId38"/>
    <p:sldId id="361" r:id="rId39"/>
    <p:sldId id="383" r:id="rId40"/>
    <p:sldId id="320" r:id="rId41"/>
    <p:sldId id="355" r:id="rId42"/>
    <p:sldId id="321" r:id="rId43"/>
    <p:sldId id="384" r:id="rId44"/>
    <p:sldId id="419" r:id="rId45"/>
    <p:sldId id="418" r:id="rId46"/>
    <p:sldId id="420" r:id="rId47"/>
    <p:sldId id="362" r:id="rId48"/>
    <p:sldId id="359" r:id="rId49"/>
    <p:sldId id="356" r:id="rId50"/>
    <p:sldId id="351" r:id="rId51"/>
    <p:sldId id="352" r:id="rId52"/>
    <p:sldId id="357" r:id="rId53"/>
    <p:sldId id="421" r:id="rId54"/>
    <p:sldId id="324" r:id="rId55"/>
    <p:sldId id="412" r:id="rId56"/>
    <p:sldId id="413" r:id="rId57"/>
    <p:sldId id="408" r:id="rId58"/>
    <p:sldId id="424" r:id="rId59"/>
    <p:sldId id="427" r:id="rId60"/>
    <p:sldId id="385" r:id="rId61"/>
    <p:sldId id="366" r:id="rId62"/>
    <p:sldId id="358" r:id="rId63"/>
    <p:sldId id="425" r:id="rId64"/>
    <p:sldId id="426" r:id="rId65"/>
    <p:sldId id="326" r:id="rId66"/>
    <p:sldId id="407" r:id="rId67"/>
    <p:sldId id="364" r:id="rId68"/>
    <p:sldId id="375" r:id="rId69"/>
    <p:sldId id="374" r:id="rId70"/>
    <p:sldId id="429" r:id="rId71"/>
    <p:sldId id="430" r:id="rId72"/>
    <p:sldId id="405" r:id="rId73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y Lim Chai Hou" initials="DLCH" lastIdx="1" clrIdx="0">
    <p:extLst>
      <p:ext uri="{19B8F6BF-5375-455C-9EA6-DF929625EA0E}">
        <p15:presenceInfo xmlns:p15="http://schemas.microsoft.com/office/powerpoint/2012/main" userId="S-1-5-21-1191778193-1596744994-312552118-1168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1"/>
    <a:srgbClr val="008E40"/>
    <a:srgbClr val="00E266"/>
    <a:srgbClr val="00C85A"/>
    <a:srgbClr val="00A44A"/>
    <a:srgbClr val="008A3E"/>
    <a:srgbClr val="00A249"/>
    <a:srgbClr val="5DFFA6"/>
    <a:srgbClr val="00FF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4" autoAdjust="0"/>
    <p:restoredTop sz="75485" autoAdjust="0"/>
  </p:normalViewPr>
  <p:slideViewPr>
    <p:cSldViewPr snapToGrid="0">
      <p:cViewPr varScale="1">
        <p:scale>
          <a:sx n="84" d="100"/>
          <a:sy n="84" d="100"/>
        </p:scale>
        <p:origin x="2520" y="1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7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112BC76-F7E1-44ED-ADF3-22BC6BE64F3A}" type="datetimeFigureOut">
              <a:rPr lang="en-GB" smtClean="0"/>
              <a:t>15/11/2017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256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53B107C-7ADE-4B56-A181-F5F0DF7B89CF}" type="datetimeFigureOut">
              <a:rPr lang="en-SG" smtClean="0"/>
              <a:t>15/11/2017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91DF8CB-33FB-4884-A009-D7ED79AF91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71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E1/E</a:t>
            </a:r>
            <a:r>
              <a:rPr lang="en-SG" baseline="0" dirty="0" smtClean="0"/>
              <a:t>2 </a:t>
            </a:r>
            <a:r>
              <a:rPr lang="en-SG" dirty="0" smtClean="0"/>
              <a:t>- Good Morning, I am &lt;&gt; and I am &lt;&gt;.</a:t>
            </a:r>
            <a:endParaRPr lang="en-US" dirty="0" smtClean="0"/>
          </a:p>
          <a:p>
            <a:pPr lvl="0"/>
            <a:endParaRPr lang="en-SG" dirty="0" smtClean="0"/>
          </a:p>
          <a:p>
            <a:pPr lvl="0"/>
            <a:r>
              <a:rPr lang="en-SG" dirty="0" smtClean="0"/>
              <a:t>E1 – Welcome to the first day of the ISMPVMF retreat and your retreat</a:t>
            </a:r>
            <a:r>
              <a:rPr lang="en-SG" baseline="0" dirty="0" smtClean="0"/>
              <a:t> committee has planned for you an </a:t>
            </a:r>
            <a:r>
              <a:rPr lang="en-SG" dirty="0" smtClean="0"/>
              <a:t>interesting workshop – The code challenge. </a:t>
            </a:r>
          </a:p>
          <a:p>
            <a:pPr lvl="0"/>
            <a:r>
              <a:rPr lang="en-SG" dirty="0" smtClean="0"/>
              <a:t>E2 – Are you sure you are in the right place – this is not a TD retreat, what is coding</a:t>
            </a:r>
            <a:r>
              <a:rPr lang="en-SG" baseline="0" dirty="0" smtClean="0"/>
              <a:t> </a:t>
            </a:r>
            <a:r>
              <a:rPr lang="en-SG" dirty="0" smtClean="0"/>
              <a:t>doing here? It’s I-S-P-V-M-F you</a:t>
            </a:r>
            <a:r>
              <a:rPr lang="en-SG" baseline="0" dirty="0" smtClean="0"/>
              <a:t> know?</a:t>
            </a:r>
            <a:endParaRPr lang="en-US" dirty="0" smtClean="0"/>
          </a:p>
          <a:p>
            <a:pPr lvl="0"/>
            <a:endParaRPr lang="en-SG" dirty="0" smtClean="0"/>
          </a:p>
          <a:p>
            <a:pPr lvl="0"/>
            <a:r>
              <a:rPr lang="en-SG" dirty="0" smtClean="0"/>
              <a:t>E1 – Yes </a:t>
            </a:r>
            <a:r>
              <a:rPr lang="en-SG" dirty="0" err="1" smtClean="0"/>
              <a:t>yes</a:t>
            </a:r>
            <a:r>
              <a:rPr lang="en-SG" dirty="0" smtClean="0"/>
              <a:t>, I know it’s quite happening</a:t>
            </a:r>
            <a:r>
              <a:rPr lang="en-SG" baseline="0" dirty="0" smtClean="0"/>
              <a:t> right?</a:t>
            </a:r>
            <a:r>
              <a:rPr lang="en-SG" dirty="0" smtClean="0"/>
              <a:t> But this has been planned very much for this fantastic group of ISPVMF people.</a:t>
            </a:r>
          </a:p>
          <a:p>
            <a:pPr lvl="0"/>
            <a:r>
              <a:rPr lang="en-US" dirty="0" smtClean="0"/>
              <a:t>Today, you</a:t>
            </a:r>
            <a:r>
              <a:rPr lang="en-US" baseline="0" dirty="0" smtClean="0"/>
              <a:t> will be writing some real code to power a </a:t>
            </a:r>
            <a:r>
              <a:rPr lang="en-US" baseline="0" dirty="0" err="1" smtClean="0"/>
              <a:t>Rebot</a:t>
            </a:r>
            <a:r>
              <a:rPr lang="en-US" baseline="0" dirty="0" smtClean="0"/>
              <a:t>, a simple </a:t>
            </a:r>
            <a:r>
              <a:rPr lang="en-US" baseline="0" dirty="0" err="1" smtClean="0"/>
              <a:t>chatbot</a:t>
            </a:r>
            <a:r>
              <a:rPr lang="en-US" baseline="0" dirty="0" smtClean="0"/>
              <a:t> that you talk to on your very own phone.</a:t>
            </a:r>
            <a:endParaRPr lang="en-US" dirty="0" smtClean="0"/>
          </a:p>
          <a:p>
            <a:pPr lvl="0"/>
            <a:endParaRPr lang="en-US" dirty="0" smtClean="0"/>
          </a:p>
          <a:p>
            <a:r>
              <a:rPr lang="en-SG" dirty="0" smtClean="0"/>
              <a:t>E2 - You may think today’s session is a lesson on programming. But no, prior coding</a:t>
            </a:r>
            <a:r>
              <a:rPr lang="en-SG" baseline="0" dirty="0" smtClean="0"/>
              <a:t> skills or experience is not needed. </a:t>
            </a:r>
            <a:endParaRPr lang="en-SG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Today is about showing </a:t>
            </a:r>
            <a:r>
              <a:rPr lang="en-SG" baseline="0" dirty="0" smtClean="0"/>
              <a:t>all of you a little code, but </a:t>
            </a:r>
            <a:r>
              <a:rPr lang="en-SG" dirty="0" smtClean="0"/>
              <a:t>to expose the logic and analytical thinking process behind it.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At the end, your</a:t>
            </a:r>
            <a:r>
              <a:rPr lang="en-SG" baseline="0" dirty="0" smtClean="0"/>
              <a:t> team </a:t>
            </a:r>
            <a:r>
              <a:rPr lang="en-SG" dirty="0" smtClean="0"/>
              <a:t>ca</a:t>
            </a:r>
            <a:r>
              <a:rPr lang="en-SG" baseline="0" dirty="0" smtClean="0"/>
              <a:t>n </a:t>
            </a:r>
            <a:r>
              <a:rPr lang="en-SG" dirty="0" smtClean="0"/>
              <a:t>challenge</a:t>
            </a:r>
            <a:r>
              <a:rPr lang="en-SG" baseline="0" dirty="0" smtClean="0"/>
              <a:t> </a:t>
            </a:r>
            <a:r>
              <a:rPr lang="en-SG" dirty="0" smtClean="0"/>
              <a:t>others to win prizes with pure logic. </a:t>
            </a:r>
          </a:p>
          <a:p>
            <a:endParaRPr lang="en-S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36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SG" sz="1300" dirty="0" smtClean="0"/>
              <a:t>So</a:t>
            </a:r>
            <a:r>
              <a:rPr lang="en-SG" sz="1300" baseline="0" dirty="0" smtClean="0"/>
              <a:t> </a:t>
            </a:r>
            <a:r>
              <a:rPr lang="en-SG" sz="1300" baseline="0" dirty="0" err="1" smtClean="0"/>
              <a:t>whats</a:t>
            </a:r>
            <a:r>
              <a:rPr lang="en-SG" sz="1300" baseline="0" dirty="0" smtClean="0"/>
              <a:t> python? Are we going to eat snake today?</a:t>
            </a:r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5017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</a:t>
            </a:r>
            <a:r>
              <a:rPr lang="en-GB" baseline="0" dirty="0" smtClean="0"/>
              <a:t> tell them that programming languages have also advanced. Its not always like it used to be.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3470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Visit this site if they </a:t>
            </a:r>
            <a:r>
              <a:rPr lang="en-GB" dirty="0" err="1" smtClean="0"/>
              <a:t>havent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5925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5485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7884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7808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8626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8278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409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Bring audience</a:t>
            </a:r>
            <a:r>
              <a:rPr lang="en-GB" baseline="0" dirty="0" smtClean="0"/>
              <a:t> back to their daily work. Excel that they are familiar with.</a:t>
            </a:r>
          </a:p>
          <a:p>
            <a:r>
              <a:rPr lang="en-GB" baseline="0" dirty="0" smtClean="0"/>
              <a:t>So they could already have been doing this unknowingly.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1408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(Pre-video) Now here’s a short video featuring people from diverse backgrounds like sports, musicians, CEOs, etc. sharing about programming.</a:t>
            </a:r>
          </a:p>
          <a:p>
            <a:endParaRPr lang="en-SG" dirty="0"/>
          </a:p>
          <a:p>
            <a:r>
              <a:rPr lang="en-SG" dirty="0" smtClean="0"/>
              <a:t>(Post-video) This video demonstrates the simple point that everybody can and should learn programming. Today’s session is about giving you a start on this journey</a:t>
            </a:r>
            <a:r>
              <a:rPr lang="en-SG" dirty="0" smtClean="0"/>
              <a:t>.</a:t>
            </a:r>
          </a:p>
          <a:p>
            <a:endParaRPr lang="en-SG" dirty="0" smtClean="0"/>
          </a:p>
          <a:p>
            <a:r>
              <a:rPr lang="en-US" dirty="0" smtClean="0"/>
              <a:t>https://rebot.chat/materials/code-video.mp4</a:t>
            </a:r>
          </a:p>
          <a:p>
            <a:endParaRPr lang="en-US" dirty="0" smtClean="0"/>
          </a:p>
          <a:p>
            <a:r>
              <a:rPr lang="en-US" dirty="0" smtClean="0"/>
              <a:t>https://www.youtube.com/watch?v=jJkVRM-tUQA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5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Not</a:t>
            </a:r>
            <a:r>
              <a:rPr lang="en-GB" baseline="0" dirty="0" smtClean="0"/>
              <a:t> the code that is important. The Logic is the critical part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9904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Bring back to the logic/analytical thinking -&gt;</a:t>
            </a:r>
            <a:r>
              <a:rPr lang="en-US" baseline="0" dirty="0" smtClean="0"/>
              <a:t> to solve problems in a creative manner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95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2471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4622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1906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5221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3997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80380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5263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906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The famous Steve Jobs once said:…</a:t>
            </a:r>
          </a:p>
          <a:p>
            <a:endParaRPr lang="en-SG" dirty="0"/>
          </a:p>
          <a:p>
            <a:r>
              <a:rPr lang="en-SG" dirty="0" smtClean="0"/>
              <a:t>The equally famous personality in GIC circles has said….</a:t>
            </a:r>
          </a:p>
          <a:p>
            <a:endParaRPr lang="en-SG" dirty="0"/>
          </a:p>
          <a:p>
            <a:r>
              <a:rPr lang="en-SG" dirty="0" smtClean="0"/>
              <a:t>So let’s look forward to a fun-filled session to gain some handy coding skills which has a potential to blossom into a core skill for you to be Future Ready in the tech-driven business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887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69431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62089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32514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03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90615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2369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Bring them back to similarities</a:t>
            </a:r>
            <a:r>
              <a:rPr lang="en-GB" baseline="0" dirty="0" smtClean="0"/>
              <a:t> between a Word Document and 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286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9417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HTML tags just</a:t>
            </a:r>
            <a:r>
              <a:rPr lang="en-GB" baseline="0" dirty="0" smtClean="0"/>
              <a:t> define </a:t>
            </a:r>
            <a:r>
              <a:rPr lang="en-GB" dirty="0" smtClean="0"/>
              <a:t>containers, and containers</a:t>
            </a:r>
            <a:r>
              <a:rPr lang="en-GB" baseline="0" dirty="0" smtClean="0"/>
              <a:t> within containers. </a:t>
            </a:r>
            <a:r>
              <a:rPr lang="en-GB" baseline="0" dirty="0" err="1" smtClean="0"/>
              <a:t>Kinda</a:t>
            </a:r>
            <a:r>
              <a:rPr lang="en-GB" baseline="0" dirty="0" smtClean="0"/>
              <a:t> like inception the movie. If anyone has watched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2615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lets revisit</a:t>
            </a:r>
            <a:r>
              <a:rPr lang="en-GB" baseline="0" dirty="0" smtClean="0"/>
              <a:t>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4051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see the HTML code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1430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Objectives of today. </a:t>
            </a:r>
          </a:p>
          <a:p>
            <a:pPr marL="228600" indent="-228600">
              <a:buAutoNum type="arabicPeriod"/>
            </a:pPr>
            <a:r>
              <a:rPr lang="en-US" dirty="0" smtClean="0"/>
              <a:t>To learn</a:t>
            </a:r>
            <a:r>
              <a:rPr lang="en-US" baseline="0" dirty="0" smtClean="0"/>
              <a:t> a bit about coding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Also for you to get the opportunity to know people around you better.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And, most importantly, have fun! It’s a retreat </a:t>
            </a:r>
            <a:r>
              <a:rPr lang="en-US" baseline="0" dirty="0" err="1" smtClean="0"/>
              <a:t>afterall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39006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slide</a:t>
            </a:r>
            <a:r>
              <a:rPr lang="en-GB" baseline="0" dirty="0" smtClean="0"/>
              <a:t> for visual cue. </a:t>
            </a:r>
          </a:p>
          <a:p>
            <a:r>
              <a:rPr lang="en-GB" baseline="0" dirty="0" smtClean="0"/>
              <a:t>Give a pause in presentation before turning the TAG into CONTAINER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18317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many different TAGs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09379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Only need these</a:t>
            </a:r>
            <a:r>
              <a:rPr lang="en-GB" baseline="0" dirty="0" smtClean="0"/>
              <a:t> for today.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5800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back to </a:t>
            </a:r>
            <a:r>
              <a:rPr lang="en-US" dirty="0" err="1" smtClean="0"/>
              <a:t>rebot.chat</a:t>
            </a:r>
            <a:r>
              <a:rPr lang="en-US" dirty="0" smtClean="0"/>
              <a:t> &amp; click Level 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03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66041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55498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44989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See trainer-guide Level 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2298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See trainer-guide Level 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68400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Close off the hands-on</a:t>
            </a:r>
            <a:r>
              <a:rPr lang="en-GB" baseline="0" dirty="0" smtClean="0"/>
              <a:t> session. 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reality – its not so easy. Many websites are complex, dynamic and have mixed codes and templates to generate.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09587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many </a:t>
            </a:r>
            <a:r>
              <a:rPr lang="en-GB" baseline="0" dirty="0" smtClean="0"/>
              <a:t>containers. How do you find the container that contains the data point that you want.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2489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Here’s the agenda for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672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Go back to first-principles</a:t>
            </a:r>
            <a:r>
              <a:rPr lang="en-GB" b="1" baseline="0" dirty="0" smtClean="0"/>
              <a:t>.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97906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Lets see how a REAL website looks like.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0796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 a short</a:t>
            </a:r>
            <a:r>
              <a:rPr lang="en-GB" baseline="0" dirty="0" smtClean="0"/>
              <a:t> demo of Google developer. Ask them to try it out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81562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5462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10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87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92615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38716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32013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Recap – HTML</a:t>
            </a:r>
            <a:r>
              <a:rPr lang="en-GB" baseline="0" dirty="0" smtClean="0"/>
              <a:t> made of Containers, and Containers of Containers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054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SG" sz="1300" baseline="0" dirty="0" smtClean="0"/>
              <a:t>Why learn how to code? And how can it benefit you?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37319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Solution</a:t>
            </a:r>
            <a:r>
              <a:rPr lang="en-GB" baseline="0" dirty="0" smtClean="0"/>
              <a:t> is at the bottom of this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96450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Solution</a:t>
            </a:r>
            <a:r>
              <a:rPr lang="en-GB" baseline="0" dirty="0" smtClean="0"/>
              <a:t> is at the bottom of this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10903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73561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49724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76468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we have covered all four levels. Now they are Code-Fu Masters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11720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80594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42495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11667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6015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 smtClean="0"/>
              <a:t>Wonderwoman</a:t>
            </a:r>
            <a:r>
              <a:rPr lang="en-SG" baseline="0" dirty="0" smtClean="0"/>
              <a:t> for equality. The S represents both </a:t>
            </a:r>
            <a:r>
              <a:rPr lang="en-SG" baseline="0" dirty="0" err="1" smtClean="0"/>
              <a:t>superboy</a:t>
            </a:r>
            <a:r>
              <a:rPr lang="en-SG" baseline="0" dirty="0" smtClean="0"/>
              <a:t> and </a:t>
            </a:r>
            <a:r>
              <a:rPr lang="en-SG" baseline="0" dirty="0" err="1" smtClean="0"/>
              <a:t>supergirl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959478BD-D3BA-2045-AD99-A9F775F87DC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478">
                <a:defRPr/>
              </a:pPr>
              <a:t>8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055841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66513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aseline="0" dirty="0" smtClean="0"/>
              <a:t>Ask </a:t>
            </a:r>
            <a:r>
              <a:rPr lang="en-GB" baseline="0" dirty="0" err="1" smtClean="0"/>
              <a:t>Gamemaster</a:t>
            </a:r>
            <a:r>
              <a:rPr lang="en-GB" baseline="0" dirty="0" smtClean="0"/>
              <a:t> for help to rearrange teams into groups of 6. So there will be 7 new teams x 6 people each.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Idea generation 7 groups of 6 - 15min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Pitch - 2 x 7 </a:t>
            </a:r>
            <a:r>
              <a:rPr lang="en-GB" baseline="0" dirty="0" err="1" smtClean="0"/>
              <a:t>mins</a:t>
            </a:r>
            <a:r>
              <a:rPr lang="en-GB" baseline="0" dirty="0" smtClean="0"/>
              <a:t>  - 15min</a:t>
            </a:r>
          </a:p>
          <a:p>
            <a:pPr marL="228600" indent="-228600">
              <a:buAutoNum type="arabicPeriod"/>
            </a:pPr>
            <a:r>
              <a:rPr lang="en-GB" dirty="0" smtClean="0"/>
              <a:t>Choose best 2</a:t>
            </a:r>
            <a:r>
              <a:rPr lang="en-GB" baseline="0" dirty="0" smtClean="0"/>
              <a:t> ideas </a:t>
            </a:r>
            <a:r>
              <a:rPr lang="en-GB" baseline="0" smtClean="0"/>
              <a:t>– 5-10min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7981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 smtClean="0"/>
              <a:t>If </a:t>
            </a:r>
            <a:r>
              <a:rPr lang="en-US" sz="1300" dirty="0"/>
              <a:t>someone wants to do renovation on your house, would you want to leave it with the person for 6 months? Or would you want to know exactly what the builder is going to change?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959478BD-D3BA-2045-AD99-A9F775F87DC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478">
                <a:defRPr/>
              </a:pPr>
              <a:t>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97883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r>
              <a:rPr lang="en-US" baseline="0" dirty="0" smtClean="0"/>
              <a:t> of breaking down problems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3004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2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C417-56D3-45AF-B4E6-E404FE9CE9E2}" type="datetime1">
              <a:rPr lang="en-SG" smtClean="0"/>
              <a:t>15/11/2017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981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8A83-9A5C-4E2F-AA3B-96F0367FFFB0}" type="datetime1">
              <a:rPr lang="en-SG" smtClean="0"/>
              <a:t>15/11/2017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9202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EFBEF-BAD7-44BB-944C-4EEDA5782B8B}" type="datetime1">
              <a:rPr lang="en-SG" smtClean="0"/>
              <a:t>15/11/2017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6204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B6DD-A5BC-4D3E-9954-CC8E35099420}" type="datetime1">
              <a:rPr lang="en-SG" smtClean="0"/>
              <a:t>15/11/2017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2583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59A2-FA96-46B4-A784-31BC18E50352}" type="datetime1">
              <a:rPr lang="en-SG" smtClean="0"/>
              <a:t>15/11/2017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3776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1935-1746-496C-ABFC-86D0696AF507}" type="datetime1">
              <a:rPr lang="en-SG" smtClean="0"/>
              <a:t>15/11/2017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812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47898"/>
            <a:ext cx="7886700" cy="56929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80B96-4AF0-40F9-BA3A-67D96AFD6FB3}" type="datetime1">
              <a:rPr lang="en-SG" smtClean="0"/>
              <a:pPr/>
              <a:t>15/11/2017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9429" y="120177"/>
            <a:ext cx="1970191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58252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15/11/2017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09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Light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15/11/2017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07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46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47898"/>
            <a:ext cx="7886700" cy="56929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80B96-4AF0-40F9-BA3A-67D96AFD6FB3}" type="datetime1">
              <a:rPr lang="en-SG" smtClean="0"/>
              <a:pPr/>
              <a:t>15/11/2017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9429" y="120177"/>
            <a:ext cx="1970191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33718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15/11/2017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72E4E-2D3D-4400-A3D4-F3DD2578AB44}" type="datetime1">
              <a:rPr lang="en-SG" smtClean="0"/>
              <a:t>15/11/2017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0828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DFE3-8E62-48BF-BDF2-AC4841B760AF}" type="datetime1">
              <a:rPr lang="en-SG" smtClean="0"/>
              <a:t>15/11/2017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18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9144001" cy="6054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24930"/>
            <a:ext cx="7886700" cy="965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715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5CFCD-90AF-43E3-816F-E3EA9F4D8C99}" type="datetime1">
              <a:rPr lang="en-SG" smtClean="0"/>
              <a:t>15/11/2017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2508" y="120177"/>
            <a:ext cx="887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A45A868-1959-4AFC-8B73-586BE1BEEA10}" type="slidenum">
              <a:rPr lang="en-SG" smtClean="0"/>
              <a:pPr/>
              <a:t>‹#›</a:t>
            </a:fld>
            <a:r>
              <a:rPr lang="en-SG" dirty="0" smtClean="0"/>
              <a:t>/50</a:t>
            </a:r>
            <a:endParaRPr lang="en-SG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3882" y="102684"/>
            <a:ext cx="340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 to Coding 2017</a:t>
            </a:r>
            <a:endParaRPr lang="en-SG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60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708" r:id="rId4"/>
    <p:sldLayoutId id="2147483709" r:id="rId5"/>
    <p:sldLayoutId id="2147483712" r:id="rId6"/>
    <p:sldLayoutId id="2147483710" r:id="rId7"/>
    <p:sldLayoutId id="2147483663" r:id="rId8"/>
    <p:sldLayoutId id="2147483664" r:id="rId9"/>
    <p:sldLayoutId id="2147483665" r:id="rId10"/>
    <p:sldLayoutId id="2147483666" r:id="rId11"/>
    <p:sldLayoutId id="2147483668" r:id="rId12"/>
    <p:sldLayoutId id="2147483669" r:id="rId13"/>
    <p:sldLayoutId id="2147483670" r:id="rId14"/>
    <p:sldLayoutId id="214748367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JkVRM-tUQ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rebot.chat/index.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63050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1607343"/>
            <a:ext cx="9163050" cy="377745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1059259"/>
            <a:ext cx="5016500" cy="3777457"/>
          </a:xfrm>
        </p:spPr>
        <p:txBody>
          <a:bodyPr>
            <a:normAutofit/>
          </a:bodyPr>
          <a:lstStyle/>
          <a:p>
            <a:pPr algn="l"/>
            <a:r>
              <a:rPr lang="en-SG" sz="6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Code Challenge</a:t>
            </a:r>
            <a:r>
              <a:rPr lang="en-SG" sz="4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/>
            </a:r>
            <a:br>
              <a:rPr lang="en-SG" sz="4800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SG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/>
            </a:r>
            <a:br>
              <a:rPr lang="en-SG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SG" sz="2400" dirty="0" smtClean="0">
                <a:solidFill>
                  <a:schemeClr val="bg1"/>
                </a:solidFill>
              </a:rPr>
              <a:t>GIC ISPVMF Global Retreat 2017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77" y="228600"/>
            <a:ext cx="5235574" cy="523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3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Stop. Think of Logical Blocks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4000" dirty="0" smtClean="0"/>
              <a:t>Let’s get a computer to do things.</a:t>
            </a:r>
          </a:p>
          <a:p>
            <a:pPr marL="0" indent="0">
              <a:buNone/>
            </a:pPr>
            <a:r>
              <a:rPr lang="en-SG" sz="4400" dirty="0" smtClean="0"/>
              <a:t>But,</a:t>
            </a:r>
          </a:p>
          <a:p>
            <a:r>
              <a:rPr lang="en-SG" dirty="0" smtClean="0"/>
              <a:t>The machine is a fast worker but very stupid</a:t>
            </a:r>
          </a:p>
          <a:p>
            <a:pPr lvl="1"/>
            <a:r>
              <a:rPr lang="en-SG" dirty="0" smtClean="0"/>
              <a:t>“Please, make me a sandwich!”</a:t>
            </a:r>
          </a:p>
          <a:p>
            <a:pPr lvl="1"/>
            <a:r>
              <a:rPr lang="en-SG" dirty="0" smtClean="0"/>
              <a:t>Will this work?</a:t>
            </a:r>
          </a:p>
          <a:p>
            <a:pPr marL="685800" lvl="2" indent="0">
              <a:buNone/>
            </a:pPr>
            <a:r>
              <a:rPr lang="en-SG" dirty="0"/>
              <a:t>	</a:t>
            </a:r>
            <a:r>
              <a:rPr lang="en-SG" dirty="0" smtClean="0"/>
              <a:t>Step 1: Take a slice of bread, put it on the board</a:t>
            </a:r>
          </a:p>
          <a:p>
            <a:pPr marL="685800" lvl="2" indent="0">
              <a:buNone/>
            </a:pPr>
            <a:r>
              <a:rPr lang="en-SG" dirty="0" smtClean="0"/>
              <a:t>	Step 2: Apply a 1mm layer of butter on the bread</a:t>
            </a:r>
          </a:p>
          <a:p>
            <a:pPr marL="685800" lvl="2" indent="0">
              <a:buNone/>
            </a:pPr>
            <a:r>
              <a:rPr lang="en-SG" dirty="0" smtClean="0"/>
              <a:t>	Step 3: Take a slice of ham, put it on the bread</a:t>
            </a:r>
          </a:p>
          <a:p>
            <a:pPr lvl="1"/>
            <a:r>
              <a:rPr lang="en-SG" dirty="0" smtClean="0"/>
              <a:t>Probably closer to this,</a:t>
            </a:r>
          </a:p>
          <a:p>
            <a:pPr marL="685800" lvl="2" indent="0">
              <a:buNone/>
            </a:pPr>
            <a:r>
              <a:rPr lang="en-SG" dirty="0" smtClean="0"/>
              <a:t>	Step 1: Move arm to coordinates (49, 50, 0) with power 1W</a:t>
            </a:r>
          </a:p>
          <a:p>
            <a:pPr marL="685800" lvl="2" indent="0">
              <a:buNone/>
            </a:pPr>
            <a:r>
              <a:rPr lang="en-SG" dirty="0" smtClean="0"/>
              <a:t>	Step 2: Move arm down to (49, 50, -40) with power 1W</a:t>
            </a:r>
          </a:p>
          <a:p>
            <a:pPr marL="685800" lvl="2" indent="0">
              <a:buNone/>
            </a:pPr>
            <a:r>
              <a:rPr lang="en-SG" dirty="0" smtClean="0"/>
              <a:t>	Step 3: Tighten fingers with power 2W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Introduction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41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Python?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Uh.. Eating a snake?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45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4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</a:t>
            </a:r>
            <a:r>
              <a:rPr lang="en-GB" dirty="0"/>
              <a:t>E</a:t>
            </a:r>
            <a:r>
              <a:rPr lang="en-GB" dirty="0" smtClean="0"/>
              <a:t>xactly is Python?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Considered a Fourth Generation Language </a:t>
            </a:r>
          </a:p>
          <a:p>
            <a:r>
              <a:rPr lang="en-GB" dirty="0" smtClean="0"/>
              <a:t>Simple &amp; mighty for mathematical libraries</a:t>
            </a:r>
          </a:p>
          <a:p>
            <a:r>
              <a:rPr lang="en-GB" dirty="0" smtClean="0"/>
              <a:t>Relatively “natural”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01 Python</a:t>
            </a:r>
            <a:endParaRPr lang="en-SG" dirty="0"/>
          </a:p>
        </p:txBody>
      </p:sp>
      <p:grpSp>
        <p:nvGrpSpPr>
          <p:cNvPr id="10" name="Group 9"/>
          <p:cNvGrpSpPr/>
          <p:nvPr/>
        </p:nvGrpSpPr>
        <p:grpSpPr>
          <a:xfrm>
            <a:off x="753696" y="2406869"/>
            <a:ext cx="7761654" cy="4268910"/>
            <a:chOff x="753696" y="2406869"/>
            <a:chExt cx="7761654" cy="42689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96" y="2406869"/>
              <a:ext cx="7761654" cy="42689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71" t="83181" r="2224" b="9160"/>
            <a:stretch/>
          </p:blipFill>
          <p:spPr>
            <a:xfrm>
              <a:off x="7480903" y="5587420"/>
              <a:ext cx="861945" cy="55062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396381" y="5605346"/>
            <a:ext cx="1030988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00B050"/>
                </a:solidFill>
              </a:rPr>
              <a:t>Python!</a:t>
            </a:r>
            <a:endParaRPr lang="en-GB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4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Python</a:t>
            </a:r>
            <a:endParaRPr lang="en-SG" dirty="0"/>
          </a:p>
        </p:txBody>
      </p:sp>
      <p:grpSp>
        <p:nvGrpSpPr>
          <p:cNvPr id="12" name="Group 11"/>
          <p:cNvGrpSpPr/>
          <p:nvPr/>
        </p:nvGrpSpPr>
        <p:grpSpPr>
          <a:xfrm>
            <a:off x="-58994" y="1"/>
            <a:ext cx="9202994" cy="6872748"/>
            <a:chOff x="-58994" y="1"/>
            <a:chExt cx="9202994" cy="68727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6360" r="15324" b="7143"/>
            <a:stretch/>
          </p:blipFill>
          <p:spPr>
            <a:xfrm>
              <a:off x="-58994" y="1"/>
              <a:ext cx="9202994" cy="687274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16360" t="4340" r="42275" b="72730"/>
            <a:stretch/>
          </p:blipFill>
          <p:spPr>
            <a:xfrm>
              <a:off x="-57150" y="3861083"/>
              <a:ext cx="5572461" cy="16971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16360" t="24243" r="42275" b="32870"/>
            <a:stretch/>
          </p:blipFill>
          <p:spPr>
            <a:xfrm>
              <a:off x="-58994" y="1083161"/>
              <a:ext cx="5572461" cy="3174218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200754" y="4356383"/>
            <a:ext cx="5207938" cy="15240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 smtClean="0"/>
              <a:t>Visit </a:t>
            </a:r>
            <a:r>
              <a:rPr lang="en-GB" sz="5400" dirty="0" err="1" smtClean="0"/>
              <a:t>Rebot.Chat</a:t>
            </a:r>
            <a:endParaRPr lang="en-GB" sz="5400" dirty="0" smtClean="0"/>
          </a:p>
          <a:p>
            <a:pPr algn="ctr"/>
            <a:r>
              <a:rPr lang="en-GB" sz="2400" i="1" dirty="0" smtClean="0">
                <a:latin typeface="Arial Narrow" panose="020B0606020202030204" pitchFamily="34" charset="0"/>
              </a:rPr>
              <a:t>Type </a:t>
            </a:r>
            <a:r>
              <a:rPr lang="en-GB" sz="2400" i="1" dirty="0" err="1" smtClean="0">
                <a:latin typeface="Arial Narrow" panose="020B0606020202030204" pitchFamily="34" charset="0"/>
              </a:rPr>
              <a:t>rebot.chat</a:t>
            </a:r>
            <a:r>
              <a:rPr lang="en-GB" sz="2400" i="1" dirty="0" smtClean="0">
                <a:latin typeface="Arial Narrow" panose="020B0606020202030204" pitchFamily="34" charset="0"/>
              </a:rPr>
              <a:t> in your web browser</a:t>
            </a:r>
            <a:endParaRPr lang="en-GB" sz="2400" i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8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" y="1827527"/>
            <a:ext cx="1530352" cy="21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0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REPL: Basic Online Python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464" t="15507" r="26201"/>
          <a:stretch/>
        </p:blipFill>
        <p:spPr>
          <a:xfrm>
            <a:off x="-29029" y="580570"/>
            <a:ext cx="9173029" cy="627742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731406" y="3914352"/>
            <a:ext cx="3806027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3587" y="2858813"/>
            <a:ext cx="1902371" cy="367861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Select “Python3”</a:t>
            </a:r>
            <a:endParaRPr lang="en-US" sz="40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03587" y="3409355"/>
            <a:ext cx="1408385" cy="7517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31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REPL: Basic Online Python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178" t="15551" r="23875" b="13193"/>
          <a:stretch/>
        </p:blipFill>
        <p:spPr>
          <a:xfrm>
            <a:off x="0" y="580572"/>
            <a:ext cx="9158514" cy="628468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367314" y="5312228"/>
            <a:ext cx="2423886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2747824"/>
            <a:ext cx="9158513" cy="214349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</a:rPr>
              <a:t>Select “Continue as Anonymous”</a:t>
            </a:r>
            <a:endParaRPr lang="en-US" sz="48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40114" y="4281714"/>
            <a:ext cx="1494972" cy="11877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73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225"/>
          <a:stretch/>
        </p:blipFill>
        <p:spPr>
          <a:xfrm>
            <a:off x="-8782" y="603057"/>
            <a:ext cx="9152782" cy="62549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REPL: Basic Online Python Editor</a:t>
            </a:r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-8782" y="603058"/>
            <a:ext cx="5463651" cy="625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(Left-Hand Side)</a:t>
            </a:r>
          </a:p>
          <a:p>
            <a:pPr algn="ctr"/>
            <a:r>
              <a:rPr lang="en-GB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code here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54869" y="603056"/>
            <a:ext cx="3689131" cy="6254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(Right-Hand Side)</a:t>
            </a:r>
          </a:p>
          <a:p>
            <a:pPr algn="ctr"/>
            <a:r>
              <a:rPr lang="en-GB" sz="32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output here</a:t>
            </a:r>
            <a:endParaRPr lang="en-GB" sz="32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28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225"/>
          <a:stretch/>
        </p:blipFill>
        <p:spPr>
          <a:xfrm>
            <a:off x="-8782" y="603057"/>
            <a:ext cx="9152782" cy="62549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REPL: Basic Online Python Editor</a:t>
            </a:r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-8782" y="603058"/>
            <a:ext cx="5463651" cy="625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54869" y="603056"/>
            <a:ext cx="3689131" cy="6254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002971" y="1088571"/>
            <a:ext cx="2220686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4240" y="3193131"/>
            <a:ext cx="35950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Run your code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Save your changes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104571" y="1582057"/>
            <a:ext cx="928915" cy="16110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Real Code! Step-by-Step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Appetizer </a:t>
            </a:r>
          </a:p>
          <a:p>
            <a:pPr lvl="1"/>
            <a:r>
              <a:rPr lang="en-GB" dirty="0" smtClean="0"/>
              <a:t>Print(“Hello World”)</a:t>
            </a:r>
          </a:p>
          <a:p>
            <a:pPr lvl="1"/>
            <a:r>
              <a:rPr lang="en-GB" dirty="0" smtClean="0"/>
              <a:t>Concept of variables (</a:t>
            </a:r>
            <a:r>
              <a:rPr lang="en-GB" b="1" u="sng" dirty="0" smtClean="0"/>
              <a:t>containers</a:t>
            </a:r>
            <a:r>
              <a:rPr lang="en-GB" dirty="0" smtClean="0"/>
              <a:t>)</a:t>
            </a:r>
          </a:p>
          <a:p>
            <a:pPr lvl="2"/>
            <a:r>
              <a:rPr lang="en-GB" dirty="0" smtClean="0"/>
              <a:t>Create a string variable “name”</a:t>
            </a:r>
          </a:p>
          <a:p>
            <a:pPr lvl="2"/>
            <a:r>
              <a:rPr lang="en-GB" dirty="0" smtClean="0"/>
              <a:t>Print “Hello, my name is …”</a:t>
            </a:r>
          </a:p>
          <a:p>
            <a:endParaRPr lang="en-GB" sz="1200" dirty="0" smtClean="0"/>
          </a:p>
          <a:p>
            <a:r>
              <a:rPr lang="en-GB" dirty="0" smtClean="0"/>
              <a:t>Main Course</a:t>
            </a:r>
          </a:p>
          <a:p>
            <a:pPr lvl="1"/>
            <a:r>
              <a:rPr lang="en-GB" dirty="0"/>
              <a:t>Concept of variable types </a:t>
            </a:r>
            <a:endParaRPr lang="en-GB" dirty="0" smtClean="0"/>
          </a:p>
          <a:p>
            <a:pPr lvl="2"/>
            <a:r>
              <a:rPr lang="en-GB" dirty="0" smtClean="0"/>
              <a:t>String (text) – What is “1” + “1” ? </a:t>
            </a:r>
          </a:p>
          <a:p>
            <a:pPr lvl="2"/>
            <a:r>
              <a:rPr lang="en-GB" dirty="0" smtClean="0"/>
              <a:t>Integer (whole numbers) – What is 1 + 1 ?</a:t>
            </a:r>
          </a:p>
          <a:p>
            <a:pPr lvl="2"/>
            <a:r>
              <a:rPr lang="en-GB" dirty="0" smtClean="0"/>
              <a:t>Float (represented with decimals)</a:t>
            </a:r>
            <a:endParaRPr lang="en-GB" dirty="0"/>
          </a:p>
          <a:p>
            <a:pPr lvl="1"/>
            <a:r>
              <a:rPr lang="en-GB" dirty="0"/>
              <a:t>Concept of (IF .. THEN .. ELSE)</a:t>
            </a:r>
          </a:p>
          <a:p>
            <a:endParaRPr lang="en-GB" sz="1200" dirty="0" smtClean="0"/>
          </a:p>
          <a:p>
            <a:r>
              <a:rPr lang="en-GB" dirty="0" smtClean="0"/>
              <a:t>Dessert </a:t>
            </a:r>
          </a:p>
          <a:p>
            <a:pPr lvl="1"/>
            <a:r>
              <a:rPr lang="en-GB" dirty="0" smtClean="0"/>
              <a:t>Recap + Free-to-play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</p:spTree>
    <p:extLst>
      <p:ext uri="{BB962C8B-B14F-4D97-AF65-F5344CB8AC3E}">
        <p14:creationId xmlns:p14="http://schemas.microsoft.com/office/powerpoint/2010/main" val="36682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Yup, Everyone Can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8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Hey wait, isn’t this </a:t>
            </a:r>
            <a:r>
              <a:rPr lang="en-US" dirty="0"/>
              <a:t>f</a:t>
            </a:r>
            <a:r>
              <a:rPr lang="en-US" dirty="0" smtClean="0"/>
              <a:t>amiliar?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Excel Formulas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Describe outcome with expressions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Cell = IF(SUM(A:A) &gt; 1, SUM(A:A), “No”)</a:t>
            </a:r>
          </a:p>
          <a:p>
            <a:pPr marL="457200" lvl="1" indent="0">
              <a:buNone/>
            </a:pPr>
            <a:endParaRPr lang="en-S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Excel Worksheet Cells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Think of “Cells” like “Containers”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60404" y="3668092"/>
            <a:ext cx="7854946" cy="2872751"/>
            <a:chOff x="660404" y="3668092"/>
            <a:chExt cx="7854946" cy="28727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b="9711"/>
            <a:stretch/>
          </p:blipFill>
          <p:spPr>
            <a:xfrm>
              <a:off x="660404" y="3668092"/>
              <a:ext cx="7854946" cy="28727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46628" y="4919801"/>
              <a:ext cx="22154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rgbClr val="00B050"/>
                  </a:solidFill>
                </a:rPr>
                <a:t>I am an Excel Worksheet</a:t>
              </a:r>
              <a:endParaRPr lang="en-GB" sz="16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18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Logical Design &gt;&gt; Code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Coding easy to learn (And, can be fun </a:t>
            </a:r>
            <a:r>
              <a:rPr lang="en-US" sz="3200" dirty="0" smtClean="0">
                <a:sym typeface="Wingdings" panose="05000000000000000000" pitchFamily="2" charset="2"/>
              </a:rPr>
              <a:t></a:t>
            </a:r>
            <a:r>
              <a:rPr lang="en-US" sz="3200" dirty="0" smtClean="0"/>
              <a:t>)</a:t>
            </a:r>
          </a:p>
          <a:p>
            <a:pPr lvl="1"/>
            <a:r>
              <a:rPr lang="en-US" sz="2800" dirty="0" smtClean="0"/>
              <a:t>Following a recipe: EASY</a:t>
            </a:r>
          </a:p>
          <a:p>
            <a:pPr lvl="1"/>
            <a:r>
              <a:rPr lang="en-US" sz="2800" dirty="0" smtClean="0"/>
              <a:t>Creating a recipe: HARD</a:t>
            </a:r>
          </a:p>
          <a:p>
            <a:endParaRPr lang="en-US" sz="3200" dirty="0" smtClean="0"/>
          </a:p>
          <a:p>
            <a:r>
              <a:rPr lang="en-US" sz="3200" dirty="0" smtClean="0"/>
              <a:t>Given set of values: 5</a:t>
            </a:r>
            <a:r>
              <a:rPr lang="en-US" sz="3200" dirty="0"/>
              <a:t>, 9, 10, 4, 11, 3, 6</a:t>
            </a:r>
          </a:p>
          <a:p>
            <a:pPr lvl="1"/>
            <a:r>
              <a:rPr lang="en-US" sz="2800" dirty="0" smtClean="0"/>
              <a:t>Highest and lowest number?</a:t>
            </a:r>
          </a:p>
          <a:p>
            <a:pPr lvl="1"/>
            <a:r>
              <a:rPr lang="en-US" sz="2800" dirty="0" smtClean="0"/>
              <a:t>What’s your recipe</a:t>
            </a:r>
            <a:r>
              <a:rPr lang="en-US" sz="2800" dirty="0"/>
              <a:t>?</a:t>
            </a:r>
          </a:p>
          <a:p>
            <a:endParaRPr lang="en-US" sz="3200" dirty="0" smtClean="0"/>
          </a:p>
          <a:p>
            <a:r>
              <a:rPr lang="en-US" sz="3200" dirty="0" smtClean="0"/>
              <a:t>Don’t just translate your work procedures </a:t>
            </a:r>
          </a:p>
          <a:p>
            <a:pPr lvl="1"/>
            <a:r>
              <a:rPr lang="en-US" dirty="0" smtClean="0"/>
              <a:t>Simplify and refine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</p:spTree>
    <p:extLst>
      <p:ext uri="{BB962C8B-B14F-4D97-AF65-F5344CB8AC3E}">
        <p14:creationId xmlns:p14="http://schemas.microsoft.com/office/powerpoint/2010/main" val="10413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Golden Quotes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6156" y="1369453"/>
            <a:ext cx="5494458" cy="450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skills that programing brings out in every one of us is </a:t>
            </a:r>
            <a:r>
              <a:rPr lang="en-US" sz="3200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logical/analytical thinking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ability to solve problems in a creative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manner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SG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			</a:t>
            </a:r>
            <a:r>
              <a:rPr lang="en-SG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SG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Hoe </a:t>
            </a:r>
            <a:r>
              <a:rPr lang="en-SG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Yin</a:t>
            </a:r>
            <a:endParaRPr lang="en-SG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224" r="37961" b="-224"/>
          <a:stretch/>
        </p:blipFill>
        <p:spPr>
          <a:xfrm>
            <a:off x="6696591" y="1369453"/>
            <a:ext cx="2207173" cy="46922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05481"/>
            <a:ext cx="8931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GB" sz="16600" dirty="0"/>
          </a:p>
        </p:txBody>
      </p:sp>
      <p:sp>
        <p:nvSpPr>
          <p:cNvPr id="10" name="Rectangle 9"/>
          <p:cNvSpPr/>
          <p:nvPr/>
        </p:nvSpPr>
        <p:spPr>
          <a:xfrm>
            <a:off x="4834944" y="3519424"/>
            <a:ext cx="8931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US" sz="1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6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7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Lunch-Break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12.30pm – 1.00pm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30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78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Install Telegram</a:t>
            </a:r>
            <a:endParaRPr lang="en-SG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1: Install Telegram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10" y="891310"/>
            <a:ext cx="2985711" cy="5307932"/>
          </a:xfrm>
          <a:prstGeom prst="rect">
            <a:avLst/>
          </a:prstGeom>
        </p:spPr>
      </p:pic>
      <p:pic>
        <p:nvPicPr>
          <p:cNvPr id="2052" name="Picture 4" descr="Image result for download from google and app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5426348"/>
            <a:ext cx="2231979" cy="77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ownload from google and appsto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4631352"/>
            <a:ext cx="2238801" cy="66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telegra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3" r="18652"/>
          <a:stretch/>
        </p:blipFill>
        <p:spPr bwMode="auto">
          <a:xfrm>
            <a:off x="447101" y="1481851"/>
            <a:ext cx="2023885" cy="260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031377" y="891310"/>
            <a:ext cx="2985711" cy="5307932"/>
            <a:chOff x="3031377" y="891310"/>
            <a:chExt cx="2985711" cy="53079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377" y="891310"/>
              <a:ext cx="2985711" cy="530793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061852" y="3909848"/>
              <a:ext cx="2908023" cy="1944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62" name="Picture 14" descr="Image result for touch transparent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0531" y="5708400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9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063699"/>
            <a:ext cx="2985711" cy="53079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2: Register Account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5902747" y="1063699"/>
            <a:ext cx="2985711" cy="5307932"/>
            <a:chOff x="5797643" y="1278472"/>
            <a:chExt cx="2985711" cy="530793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643" y="1278472"/>
              <a:ext cx="2985711" cy="530793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277146" y="1917700"/>
              <a:ext cx="2244348" cy="317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00B0F0"/>
                  </a:solidFill>
                </a:rPr>
                <a:t>Your Phone Number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60698" y="1063699"/>
            <a:ext cx="26201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Register for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an account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Wait for an SMS passcode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Key in the passcode</a:t>
            </a:r>
          </a:p>
        </p:txBody>
      </p:sp>
    </p:spTree>
    <p:extLst>
      <p:ext uri="{BB962C8B-B14F-4D97-AF65-F5344CB8AC3E}">
        <p14:creationId xmlns:p14="http://schemas.microsoft.com/office/powerpoint/2010/main" val="114744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08" y="1166717"/>
            <a:ext cx="2985077" cy="53068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3: Add @</a:t>
            </a:r>
            <a:r>
              <a:rPr lang="en-GB" dirty="0" err="1" smtClean="0"/>
              <a:t>ISPVMF_ReBot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165589"/>
            <a:ext cx="2985711" cy="53079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0698" y="1063699"/>
            <a:ext cx="32341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Add a Chat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Search for </a:t>
            </a:r>
            <a:r>
              <a:rPr lang="en-GB" sz="2400" dirty="0">
                <a:solidFill>
                  <a:srgbClr val="00B0F0"/>
                </a:solidFill>
              </a:rPr>
              <a:t/>
            </a:r>
            <a:br>
              <a:rPr lang="en-GB" sz="2400" dirty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Select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</p:txBody>
      </p:sp>
      <p:pic>
        <p:nvPicPr>
          <p:cNvPr id="12" name="Picture 14" descr="Image result for touch transparent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337" y="1518282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45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Rebot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Putting it Together For the First Time</a:t>
            </a:r>
            <a:endParaRPr lang="en-SG" dirty="0"/>
          </a:p>
        </p:txBody>
      </p:sp>
      <p:sp>
        <p:nvSpPr>
          <p:cNvPr id="2" name="TextBox 1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30 minutes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22" y="2371170"/>
            <a:ext cx="1112838" cy="111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9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926409"/>
            <a:ext cx="22097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18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an identity (alphanumeric)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606" t="378" r="17545" b="11637"/>
          <a:stretch/>
        </p:blipFill>
        <p:spPr>
          <a:xfrm>
            <a:off x="-11290" y="603057"/>
            <a:ext cx="9166579" cy="62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6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3331378"/>
            <a:ext cx="9144000" cy="3535727"/>
            <a:chOff x="0" y="3331378"/>
            <a:chExt cx="9144000" cy="3535727"/>
          </a:xfrm>
        </p:grpSpPr>
        <p:sp>
          <p:nvSpPr>
            <p:cNvPr id="4" name="TextBox 3"/>
            <p:cNvSpPr txBox="1"/>
            <p:nvPr/>
          </p:nvSpPr>
          <p:spPr>
            <a:xfrm>
              <a:off x="893193" y="3849708"/>
              <a:ext cx="3958207" cy="2410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The </a:t>
              </a:r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core skills that programing brings out in every one of us is logical/analytical thinking and the ability to solve problems in a creative manner</a:t>
              </a:r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.</a:t>
              </a:r>
              <a:endParaRPr lang="en-S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SG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- </a:t>
              </a:r>
              <a:r>
                <a:rPr lang="en-SG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Hoe </a:t>
              </a:r>
              <a:r>
                <a:rPr lang="en-SG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Yin</a:t>
              </a:r>
              <a:endParaRPr lang="en-SG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3521" y="3331378"/>
              <a:ext cx="3480479" cy="353572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0" y="351007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endParaRPr lang="en-GB" sz="16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7097" y="420620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US" sz="16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  <a:endParaRPr 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382" y="0"/>
            <a:ext cx="8942080" cy="3535727"/>
            <a:chOff x="51382" y="0"/>
            <a:chExt cx="8942080" cy="35357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13675" r="10130"/>
            <a:stretch/>
          </p:blipFill>
          <p:spPr>
            <a:xfrm>
              <a:off x="51382" y="0"/>
              <a:ext cx="3493814" cy="353572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373172" y="19271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endParaRPr lang="en-GB" sz="16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100269" y="88884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US" sz="16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  <a:endParaRPr 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00260" y="546662"/>
              <a:ext cx="396611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Everybody in this country should learn how to program a computer…because it teaches you how to think.</a:t>
              </a:r>
            </a:p>
            <a:p>
              <a:pPr algn="r"/>
              <a:r>
                <a:rPr lang="en-SG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- Steve Jobs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600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: Integrated Python/</a:t>
            </a:r>
            <a:r>
              <a:rPr lang="en-US" dirty="0" err="1" smtClean="0"/>
              <a:t>Rebot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855" t="-4499" r="10527" b="12653"/>
          <a:stretch/>
        </p:blipFill>
        <p:spPr>
          <a:xfrm>
            <a:off x="-12701" y="635000"/>
            <a:ext cx="9169401" cy="622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0911" y="3313961"/>
            <a:ext cx="72821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 err="1" smtClean="0">
                <a:solidFill>
                  <a:schemeClr val="bg2">
                    <a:lumMod val="50000"/>
                  </a:schemeClr>
                </a:solidFill>
              </a:rPr>
              <a:t>Jupyter</a:t>
            </a:r>
            <a:r>
              <a:rPr lang="en-GB" sz="4800" dirty="0" smtClean="0">
                <a:solidFill>
                  <a:schemeClr val="bg2">
                    <a:lumMod val="50000"/>
                  </a:schemeClr>
                </a:solidFill>
              </a:rPr>
              <a:t> has been integrated </a:t>
            </a:r>
          </a:p>
          <a:p>
            <a:pPr algn="ctr"/>
            <a:r>
              <a:rPr lang="en-GB" sz="4800" dirty="0" smtClean="0">
                <a:solidFill>
                  <a:schemeClr val="bg2">
                    <a:lumMod val="50000"/>
                  </a:schemeClr>
                </a:solidFill>
              </a:rPr>
              <a:t>with </a:t>
            </a:r>
            <a:r>
              <a:rPr lang="en-GB" sz="4800" b="1" dirty="0" smtClean="0">
                <a:solidFill>
                  <a:schemeClr val="bg2">
                    <a:lumMod val="50000"/>
                  </a:schemeClr>
                </a:solidFill>
              </a:rPr>
              <a:t>@</a:t>
            </a:r>
            <a:r>
              <a:rPr lang="en-GB" sz="4800" b="1" dirty="0" err="1" smtClean="0">
                <a:solidFill>
                  <a:schemeClr val="bg2">
                    <a:lumMod val="50000"/>
                  </a:schemeClr>
                </a:solidFill>
              </a:rPr>
              <a:t>ISPVMF_Rebot</a:t>
            </a:r>
            <a:r>
              <a:rPr lang="en-GB" sz="48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GB" sz="4800" dirty="0" smtClean="0">
                <a:solidFill>
                  <a:schemeClr val="bg2">
                    <a:lumMod val="50000"/>
                  </a:schemeClr>
                </a:solidFill>
              </a:rPr>
              <a:t>on Telegram</a:t>
            </a:r>
            <a:endParaRPr lang="en-GB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2415" y="5796199"/>
            <a:ext cx="689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Next, lets see how your code changes on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Jupyter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appear magically (hopefully) on your mobile phone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91240" y="2537612"/>
            <a:ext cx="1315360" cy="4012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0542" y="1836587"/>
            <a:ext cx="4424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Click on </a:t>
            </a:r>
            <a:r>
              <a:rPr lang="en-US" sz="3200" b="1" dirty="0" err="1" smtClean="0">
                <a:solidFill>
                  <a:srgbClr val="FF0000"/>
                </a:solidFill>
              </a:rPr>
              <a:t>practice.ipynb</a:t>
            </a:r>
            <a:r>
              <a:rPr lang="en-US" sz="3200" b="1" dirty="0">
                <a:solidFill>
                  <a:srgbClr val="FF0000"/>
                </a:solidFill>
              </a:rPr>
              <a:t/>
            </a:r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 start with the tutorial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61392" y="2209800"/>
            <a:ext cx="554808" cy="457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35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</a:t>
            </a:r>
            <a:r>
              <a:rPr lang="en-GB" dirty="0" err="1" smtClean="0"/>
              <a:t>upyter</a:t>
            </a:r>
            <a:r>
              <a:rPr lang="en-GB" dirty="0" smtClean="0"/>
              <a:t>: Integrated Python Editor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02 </a:t>
            </a:r>
            <a:r>
              <a:rPr lang="en-SG" dirty="0" err="1" smtClean="0"/>
              <a:t>Chatbot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0615"/>
            <a:ext cx="9144000" cy="517561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248288" y="1696784"/>
            <a:ext cx="2167573" cy="4012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8711" y="1050436"/>
            <a:ext cx="442473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Two Buttons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FF0000"/>
                </a:solidFill>
              </a:rPr>
              <a:t>Try Your Code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FF0000"/>
                </a:solidFill>
              </a:rPr>
              <a:t>Send To </a:t>
            </a:r>
            <a:r>
              <a:rPr lang="en-US" sz="2400" dirty="0" err="1" smtClean="0">
                <a:solidFill>
                  <a:srgbClr val="FF0000"/>
                </a:solidFill>
              </a:rPr>
              <a:t>Rebot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74882" y="1468183"/>
            <a:ext cx="554808" cy="457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32821" y="3982112"/>
            <a:ext cx="3197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Write your code in this grey box area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40166" y="4347938"/>
            <a:ext cx="656341" cy="2766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1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Let the Magic Happen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76926"/>
            <a:ext cx="7886700" cy="5692945"/>
          </a:xfrm>
        </p:spPr>
        <p:txBody>
          <a:bodyPr>
            <a:normAutofit lnSpcReduction="10000"/>
          </a:bodyPr>
          <a:lstStyle/>
          <a:p>
            <a:r>
              <a:rPr lang="en-GB" sz="3200" dirty="0" smtClean="0"/>
              <a:t>Appetizer</a:t>
            </a:r>
          </a:p>
          <a:p>
            <a:pPr lvl="1"/>
            <a:r>
              <a:rPr lang="en-GB" dirty="0" smtClean="0"/>
              <a:t>Return “Hello World”</a:t>
            </a:r>
          </a:p>
          <a:p>
            <a:pPr lvl="1"/>
            <a:r>
              <a:rPr lang="en-GB" dirty="0" smtClean="0"/>
              <a:t>Return “Your Name”</a:t>
            </a:r>
          </a:p>
          <a:p>
            <a:endParaRPr lang="en-GB" sz="1200" dirty="0" smtClean="0"/>
          </a:p>
          <a:p>
            <a:r>
              <a:rPr lang="en-GB" sz="3200" dirty="0" smtClean="0"/>
              <a:t>Main Course</a:t>
            </a:r>
          </a:p>
          <a:p>
            <a:pPr lvl="1"/>
            <a:r>
              <a:rPr lang="en-GB" dirty="0" smtClean="0"/>
              <a:t>Lets make our chat bot smarter.</a:t>
            </a:r>
          </a:p>
          <a:p>
            <a:pPr lvl="1"/>
            <a:r>
              <a:rPr lang="en-GB" dirty="0" smtClean="0"/>
              <a:t>Return Sum (1 + 1)</a:t>
            </a:r>
          </a:p>
          <a:p>
            <a:pPr lvl="1"/>
            <a:r>
              <a:rPr lang="en-GB" dirty="0" smtClean="0"/>
              <a:t>Return (IF .. THEN .. ELSE)</a:t>
            </a:r>
          </a:p>
          <a:p>
            <a:endParaRPr lang="en-GB" sz="1200" dirty="0" smtClean="0"/>
          </a:p>
          <a:p>
            <a:r>
              <a:rPr lang="en-GB" sz="3200" dirty="0" smtClean="0"/>
              <a:t>Dessert</a:t>
            </a:r>
            <a:endParaRPr lang="en-GB" sz="3200" dirty="0"/>
          </a:p>
          <a:p>
            <a:pPr lvl="1"/>
            <a:r>
              <a:rPr lang="en-GB" dirty="0" smtClean="0"/>
              <a:t>Return random results. </a:t>
            </a:r>
          </a:p>
          <a:p>
            <a:pPr lvl="1"/>
            <a:r>
              <a:rPr lang="en-GB" dirty="0"/>
              <a:t>What is the day today?</a:t>
            </a:r>
          </a:p>
          <a:p>
            <a:pPr lvl="1"/>
            <a:r>
              <a:rPr lang="en-GB" dirty="0"/>
              <a:t>What is your name?</a:t>
            </a:r>
          </a:p>
          <a:p>
            <a:pPr lvl="1"/>
            <a:r>
              <a:rPr lang="en-GB" dirty="0"/>
              <a:t>I am bored</a:t>
            </a:r>
            <a:r>
              <a:rPr lang="en-GB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5285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Web-scraping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smtClean="0"/>
              <a:t>Scrape </a:t>
            </a:r>
            <a:r>
              <a:rPr lang="en-SG" dirty="0" smtClean="0"/>
              <a:t>Data From HTML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60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8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HTML is</a:t>
            </a:r>
          </a:p>
          <a:p>
            <a:pPr lvl="1"/>
            <a:r>
              <a:rPr lang="en-GB" dirty="0"/>
              <a:t>T</a:t>
            </a:r>
            <a:r>
              <a:rPr lang="en-GB" dirty="0" smtClean="0"/>
              <a:t>he building block of websites.</a:t>
            </a:r>
          </a:p>
          <a:p>
            <a:pPr lvl="1"/>
            <a:r>
              <a:rPr lang="en-GB" dirty="0" smtClean="0"/>
              <a:t>Source code of the Web</a:t>
            </a:r>
            <a:endParaRPr lang="en-GB" sz="3200" dirty="0" smtClean="0"/>
          </a:p>
          <a:p>
            <a:r>
              <a:rPr lang="en-GB" sz="3200" dirty="0" smtClean="0"/>
              <a:t>Concept of HTML Tags</a:t>
            </a:r>
          </a:p>
          <a:p>
            <a:pPr lvl="1"/>
            <a:r>
              <a:rPr lang="en-GB" dirty="0" smtClean="0"/>
              <a:t>Open tags &lt;HTML&gt;</a:t>
            </a:r>
          </a:p>
          <a:p>
            <a:pPr lvl="1"/>
            <a:r>
              <a:rPr lang="en-GB" dirty="0" smtClean="0"/>
              <a:t>Close tags &lt;</a:t>
            </a:r>
            <a:r>
              <a:rPr lang="en-GB" b="1" dirty="0" smtClean="0">
                <a:solidFill>
                  <a:srgbClr val="00B050"/>
                </a:solidFill>
              </a:rPr>
              <a:t>/</a:t>
            </a:r>
            <a:r>
              <a:rPr lang="en-GB" dirty="0" smtClean="0"/>
              <a:t>HTML&gt;</a:t>
            </a:r>
          </a:p>
          <a:p>
            <a:r>
              <a:rPr lang="en-GB" sz="3200" dirty="0" smtClean="0"/>
              <a:t>Let’s see how to scrape data from HTML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is HTML?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pic>
        <p:nvPicPr>
          <p:cNvPr id="6146" name="Picture 2" descr="Image result for ht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105" y="4297266"/>
            <a:ext cx="2243577" cy="224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72854" y="4394570"/>
            <a:ext cx="1142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HTML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 Doc vs HTML Doc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7057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050971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64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5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4" y="3351402"/>
            <a:ext cx="1472078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</a:t>
            </a:r>
            <a:r>
              <a:rPr lang="en-GB" sz="1350" dirty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770682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</a:t>
            </a:r>
            <a:r>
              <a:rPr lang="en-GB" sz="1350" dirty="0" smtClean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GB" sz="1350" dirty="0" smtClean="0"/>
              <a:t>Hello </a:t>
            </a:r>
            <a:r>
              <a:rPr lang="en-GB" sz="1350" dirty="0"/>
              <a:t>World</a:t>
            </a:r>
            <a:r>
              <a:rPr lang="en-GB" sz="1350" dirty="0" smtClean="0"/>
              <a:t>!</a:t>
            </a:r>
            <a:br>
              <a:rPr lang="en-GB" sz="1350" dirty="0" smtClean="0"/>
            </a:b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HTML </a:t>
            </a:r>
            <a:r>
              <a:rPr lang="en-GB" sz="1350" b="1" dirty="0" smtClean="0"/>
              <a:t>- RAW CODE</a:t>
            </a:r>
            <a:endParaRPr lang="en-GB" sz="1350" b="1" dirty="0"/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CODE </a:t>
            </a:r>
            <a:r>
              <a:rPr lang="en-GB" sz="1350" b="1" dirty="0"/>
              <a:t>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- Code Visualization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8100000">
            <a:off x="7925090" y="3849038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750117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of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</a:t>
            </a:r>
            <a:r>
              <a:rPr lang="en-GB" sz="1600" dirty="0" smtClean="0">
                <a:solidFill>
                  <a:schemeClr val="bg1"/>
                </a:solidFill>
              </a:rPr>
              <a:t>basic building blocks needed used </a:t>
            </a:r>
            <a:r>
              <a:rPr lang="en-GB" sz="1600" dirty="0">
                <a:solidFill>
                  <a:schemeClr val="bg1"/>
                </a:solidFill>
              </a:rPr>
              <a:t>to build basic </a:t>
            </a:r>
            <a:r>
              <a:rPr lang="en-GB" sz="1600" dirty="0" smtClean="0">
                <a:solidFill>
                  <a:schemeClr val="bg1"/>
                </a:solidFill>
              </a:rPr>
              <a:t>to complex websites</a:t>
            </a:r>
            <a:r>
              <a:rPr lang="en-GB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Container (HTML</a:t>
            </a:r>
            <a:r>
              <a:rPr lang="en-GB" sz="135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NESTED CONTAINERS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/>
              <a:t>03 Web-scraping</a:t>
            </a:r>
          </a:p>
        </p:txBody>
      </p:sp>
    </p:spTree>
    <p:extLst>
      <p:ext uri="{BB962C8B-B14F-4D97-AF65-F5344CB8AC3E}">
        <p14:creationId xmlns:p14="http://schemas.microsoft.com/office/powerpoint/2010/main" val="411371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0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79875"/>
            <a:ext cx="9144000" cy="60305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5100" y="1206359"/>
            <a:ext cx="2857500" cy="4878725"/>
          </a:xfrm>
          <a:prstGeom prst="roundRect">
            <a:avLst>
              <a:gd name="adj" fmla="val 48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t" anchorCtr="0"/>
          <a:lstStyle/>
          <a:p>
            <a:r>
              <a:rPr lang="en-SG" sz="40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Basic</a:t>
            </a:r>
          </a:p>
          <a:p>
            <a:r>
              <a:rPr lang="en-SG" sz="40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Introduction </a:t>
            </a:r>
          </a:p>
          <a:p>
            <a:r>
              <a:rPr lang="en-SG" sz="40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To Coding</a:t>
            </a:r>
          </a:p>
          <a:p>
            <a:endParaRPr lang="en-SG" sz="3200" b="1" dirty="0" smtClean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en-SG" sz="3200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- Basic Python </a:t>
            </a:r>
          </a:p>
          <a:p>
            <a:r>
              <a:rPr lang="en-SG" sz="3200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- Web scraping</a:t>
            </a:r>
            <a:endParaRPr lang="en-US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09065" y="1175726"/>
            <a:ext cx="2857500" cy="4878725"/>
          </a:xfrm>
          <a:prstGeom prst="roundRect">
            <a:avLst>
              <a:gd name="adj" fmla="val 482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t" anchorCtr="0"/>
          <a:lstStyle/>
          <a:p>
            <a:pPr algn="r"/>
            <a:r>
              <a:rPr lang="en-SG" sz="48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Get to </a:t>
            </a:r>
            <a:endParaRPr lang="en-SG" sz="4800" b="1" dirty="0" smtClean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48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Know </a:t>
            </a:r>
          </a:p>
          <a:p>
            <a:pPr algn="r"/>
            <a:r>
              <a:rPr lang="en-SG" sz="48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One </a:t>
            </a:r>
          </a:p>
          <a:p>
            <a:pPr algn="r"/>
            <a:r>
              <a:rPr lang="en-SG" sz="48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Another </a:t>
            </a:r>
            <a:r>
              <a:rPr lang="en-SG" sz="48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Better</a:t>
            </a:r>
            <a:endParaRPr lang="en-US" sz="48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366064" y="1206358"/>
            <a:ext cx="2552302" cy="4512361"/>
            <a:chOff x="6388830" y="1523860"/>
            <a:chExt cx="2552302" cy="45123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0126" r="8902"/>
            <a:stretch/>
          </p:blipFill>
          <p:spPr>
            <a:xfrm>
              <a:off x="6388830" y="2290869"/>
              <a:ext cx="2552302" cy="374535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388830" y="1523860"/>
              <a:ext cx="25523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2800" b="1" dirty="0">
                  <a:solidFill>
                    <a:srgbClr val="FFC000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Most Importantly</a:t>
              </a:r>
              <a:endParaRPr lang="en-US" sz="2800" b="1" dirty="0">
                <a:solidFill>
                  <a:srgbClr val="FFC000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835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2966" y="379062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Sexy Italicized Words!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2966" y="4210132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&lt;font 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color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=“green”&gt;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Green is the new black!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&lt;/font&gt;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966" y="336335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&lt;b&gt;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I AM BOLD!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&lt;/b&gt;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966" y="293608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Hello World!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49" y="1071103"/>
            <a:ext cx="78867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tx1"/>
                </a:solidFill>
              </a:rPr>
              <a:t>Hey! HTML is just made up of TAGs</a:t>
            </a:r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smtClean="0"/>
              <a:t>Web-scraping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92435" y="2007478"/>
            <a:ext cx="141096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&lt;html&gt;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 &lt;body&gt;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  <a:p>
            <a:r>
              <a:rPr lang="en-GB" sz="2800" dirty="0" smtClean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   &lt;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r>
              <a:rPr lang="en-GB" sz="2800" dirty="0">
                <a:latin typeface="Arial Narrow" panose="020B0606020202030204" pitchFamily="34" charset="0"/>
              </a:rPr>
              <a:t>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&lt;/body&gt;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&lt;/html&gt;</a:t>
            </a:r>
          </a:p>
          <a:p>
            <a:endParaRPr lang="en-GB" sz="2800" dirty="0"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32842" y="2007478"/>
            <a:ext cx="77303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GB" sz="280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endParaRPr lang="en-GB" sz="280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>
                <a:latin typeface="Arial Narrow" panose="020B0606020202030204" pitchFamily="34" charset="0"/>
              </a:rPr>
              <a:t>  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endParaRPr lang="en-GB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52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3271461" y="3362597"/>
            <a:ext cx="2453639" cy="2453640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271460" y="3362598"/>
            <a:ext cx="2453640" cy="2453639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Think of Tags as Containers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1920186" y="3664060"/>
            <a:ext cx="941949" cy="1883899"/>
            <a:chOff x="1418896" y="1681654"/>
            <a:chExt cx="536028" cy="1072056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10800000">
            <a:off x="6008894" y="3645588"/>
            <a:ext cx="941949" cy="1883899"/>
            <a:chOff x="1418896" y="1681654"/>
            <a:chExt cx="536028" cy="107205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794408" y="1417464"/>
            <a:ext cx="278185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Think of a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HTML TAG</a:t>
            </a:r>
            <a:endParaRPr lang="en-GB" sz="4800" dirty="0"/>
          </a:p>
        </p:txBody>
      </p:sp>
      <p:sp>
        <p:nvSpPr>
          <p:cNvPr id="61" name="TextBox 60"/>
          <p:cNvSpPr txBox="1"/>
          <p:nvPr/>
        </p:nvSpPr>
        <p:spPr>
          <a:xfrm>
            <a:off x="5048067" y="1417464"/>
            <a:ext cx="31095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As a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CONTAINER</a:t>
            </a:r>
            <a:endParaRPr lang="en-GB" sz="4800" dirty="0"/>
          </a:p>
        </p:txBody>
      </p:sp>
      <p:sp>
        <p:nvSpPr>
          <p:cNvPr id="62" name="TextBox 61"/>
          <p:cNvSpPr txBox="1"/>
          <p:nvPr/>
        </p:nvSpPr>
        <p:spPr>
          <a:xfrm>
            <a:off x="2831862" y="3904351"/>
            <a:ext cx="3332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solidFill>
                  <a:schemeClr val="bg1">
                    <a:lumMod val="50000"/>
                  </a:schemeClr>
                </a:solidFill>
              </a:rPr>
              <a:t>I AM A VALUE</a:t>
            </a:r>
            <a:endParaRPr lang="en-GB" sz="7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1.66667E-6 -0.09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0.06007 -0.1430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" y="-715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0.0724 0.0479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8" y="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 many types of HTML tags…</a:t>
            </a:r>
            <a:endParaRPr lang="en-GB" dirty="0"/>
          </a:p>
        </p:txBody>
      </p:sp>
      <p:pic>
        <p:nvPicPr>
          <p:cNvPr id="4" name="Picture 3" descr="Image result for html tag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0"/>
          <a:stretch/>
        </p:blipFill>
        <p:spPr bwMode="auto">
          <a:xfrm>
            <a:off x="76200" y="769257"/>
            <a:ext cx="9067800" cy="608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3811012"/>
            <a:ext cx="2857500" cy="304698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For</a:t>
            </a:r>
          </a:p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Illustration Purposes Only</a:t>
            </a:r>
            <a:endParaRPr lang="en-GB" sz="4800" b="1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0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Useful Tags for Today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579801" y="1933906"/>
            <a:ext cx="240322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&lt;html&gt;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body&gt;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p</a:t>
            </a:r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&lt;span&gt;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&lt;td&gt;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&lt;div&gt;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3110" y="1933906"/>
            <a:ext cx="256031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&lt;/html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&lt;/body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&lt;/p&gt;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&lt;/span&gt;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&lt;/td&gt;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&lt;/div&gt;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49" y="1071103"/>
            <a:ext cx="7886700" cy="590931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 smtClean="0"/>
              <a:t>Never fear! Only need these today.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19867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67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28137"/>
          <a:stretch/>
        </p:blipFill>
        <p:spPr>
          <a:xfrm>
            <a:off x="-1" y="603056"/>
            <a:ext cx="9144001" cy="62549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it a Try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155497" y="930797"/>
            <a:ext cx="1103086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1754" y="3373226"/>
            <a:ext cx="32679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Click on “Fork” to make a copy of the tutorial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361542" y="1543014"/>
            <a:ext cx="553358" cy="18302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05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28137"/>
          <a:stretch/>
        </p:blipFill>
        <p:spPr>
          <a:xfrm>
            <a:off x="-1" y="603056"/>
            <a:ext cx="9144001" cy="62549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it a Try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97988" y="1285875"/>
            <a:ext cx="2559512" cy="3619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2042" y="3477247"/>
            <a:ext cx="46518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You should see </a:t>
            </a:r>
            <a:r>
              <a:rPr lang="en-US" sz="3200" b="1" u="sng" dirty="0" smtClean="0">
                <a:solidFill>
                  <a:srgbClr val="FF0000"/>
                </a:solidFill>
              </a:rPr>
              <a:t>three</a:t>
            </a:r>
            <a:r>
              <a:rPr lang="en-US" sz="3200" b="1" dirty="0" smtClean="0">
                <a:solidFill>
                  <a:srgbClr val="FF0000"/>
                </a:solidFill>
              </a:rPr>
              <a:t> files: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main.py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example.html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rebot.py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647042" y="1737186"/>
            <a:ext cx="420915" cy="17400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9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Give it a Try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68528" y="106680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1: Import libraries </a:t>
            </a:r>
          </a:p>
          <a:p>
            <a:r>
              <a:rPr lang="en-GB" sz="1200" dirty="0" smtClean="0"/>
              <a:t>Coders in the community can create libraries of commonly used features. These templates are pre-defined and can help us simplify and reuse code.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8528" y="218714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2: What is the document filename? </a:t>
            </a:r>
            <a:br>
              <a:rPr lang="en-GB" sz="2000" dirty="0" smtClean="0"/>
            </a:br>
            <a:r>
              <a:rPr lang="en-GB" sz="1200" dirty="0" smtClean="0"/>
              <a:t>For example. “Quarterly reporting.doc”, “Mydocument.html”, </a:t>
            </a:r>
            <a:r>
              <a:rPr lang="en-GB" sz="1200" dirty="0" smtClean="0">
                <a:hlinkClick r:id="rId3"/>
              </a:rPr>
              <a:t>http://rebot.chat/index.html</a:t>
            </a:r>
            <a:r>
              <a:rPr lang="en-GB" sz="1200" dirty="0" smtClean="0"/>
              <a:t>.</a:t>
            </a:r>
            <a:endParaRPr lang="en-GB" sz="1200" dirty="0"/>
          </a:p>
        </p:txBody>
      </p:sp>
      <p:sp>
        <p:nvSpPr>
          <p:cNvPr id="12" name="Rectangle 11"/>
          <p:cNvSpPr/>
          <p:nvPr/>
        </p:nvSpPr>
        <p:spPr>
          <a:xfrm>
            <a:off x="668529" y="330748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3: Get the content within the document</a:t>
            </a:r>
          </a:p>
          <a:p>
            <a:r>
              <a:rPr lang="en-GB" sz="1200" dirty="0" smtClean="0"/>
              <a:t>Extract the file content as </a:t>
            </a:r>
            <a:r>
              <a:rPr lang="en-GB" sz="1200" dirty="0" err="1" smtClean="0"/>
              <a:t>bytecode</a:t>
            </a:r>
            <a:r>
              <a:rPr lang="en-GB" sz="1200" dirty="0" smtClean="0"/>
              <a:t> literals directly from the document.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8529" y="442782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4: Format the content into a proper HTML format</a:t>
            </a:r>
          </a:p>
          <a:p>
            <a:r>
              <a:rPr lang="en-GB" sz="1200" dirty="0" smtClean="0"/>
              <a:t>Creates a clean HTML format of the content, which is then readable by the extraction logic.</a:t>
            </a:r>
            <a:endParaRPr lang="en-GB" sz="1200" dirty="0"/>
          </a:p>
        </p:txBody>
      </p:sp>
      <p:sp>
        <p:nvSpPr>
          <p:cNvPr id="14" name="Rectangle 13"/>
          <p:cNvSpPr/>
          <p:nvPr/>
        </p:nvSpPr>
        <p:spPr>
          <a:xfrm>
            <a:off x="668528" y="554816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5: Find the data-point we need</a:t>
            </a:r>
          </a:p>
          <a:p>
            <a:r>
              <a:rPr lang="en-GB" sz="1200" dirty="0" smtClean="0"/>
              <a:t>Use the </a:t>
            </a:r>
            <a:r>
              <a:rPr lang="en-GB" sz="1200" dirty="0" err="1" smtClean="0"/>
              <a:t>rebot</a:t>
            </a:r>
            <a:r>
              <a:rPr lang="en-GB" sz="1200" dirty="0" smtClean="0"/>
              <a:t> library to search for the container that we need, including any specific class properties into the search criteria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599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Give it a Try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62152" y="1079746"/>
            <a:ext cx="817930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# Step 1: Tell python that you want to use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rebot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library.</a:t>
            </a:r>
          </a:p>
          <a:p>
            <a:r>
              <a:rPr lang="en-GB" sz="2000" b="1" dirty="0" smtClean="0"/>
              <a:t>import </a:t>
            </a:r>
            <a:r>
              <a:rPr lang="en-GB" sz="2000" b="1" dirty="0" err="1" smtClean="0"/>
              <a:t>rebot</a:t>
            </a:r>
            <a:endParaRPr lang="en-GB" sz="2000" b="1" dirty="0" smtClean="0"/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2: Keep the filename in a variable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. container)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filename </a:t>
            </a:r>
            <a:r>
              <a:rPr lang="en-GB" sz="2000" b="1" dirty="0"/>
              <a:t>= "</a:t>
            </a:r>
            <a:r>
              <a:rPr lang="en-GB" sz="2000" b="1" dirty="0" smtClean="0"/>
              <a:t>example.html"</a:t>
            </a:r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3: Ask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rebot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to give you the contents in the file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content </a:t>
            </a:r>
            <a:r>
              <a:rPr lang="en-GB" sz="2000" b="1" dirty="0"/>
              <a:t>= </a:t>
            </a:r>
            <a:r>
              <a:rPr lang="en-GB" sz="2000" b="1" dirty="0" err="1"/>
              <a:t>rebot.getContent</a:t>
            </a:r>
            <a:r>
              <a:rPr lang="en-GB" sz="2000" b="1" dirty="0"/>
              <a:t>(filename</a:t>
            </a:r>
            <a:r>
              <a:rPr lang="en-GB" sz="2000" b="1" dirty="0" smtClean="0"/>
              <a:t>)</a:t>
            </a:r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4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: Ask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rebot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to convert the content to proper HTML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html </a:t>
            </a:r>
            <a:r>
              <a:rPr lang="en-GB" sz="2000" b="1" dirty="0"/>
              <a:t>= </a:t>
            </a:r>
            <a:r>
              <a:rPr lang="en-GB" sz="2000" b="1" dirty="0" err="1"/>
              <a:t>rebot.getHtml</a:t>
            </a:r>
            <a:r>
              <a:rPr lang="en-GB" sz="2000" b="1" dirty="0"/>
              <a:t>(content</a:t>
            </a:r>
            <a:r>
              <a:rPr lang="en-GB" sz="2000" b="1" dirty="0" smtClean="0"/>
              <a:t>)</a:t>
            </a:r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5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: Search for the container in the HTML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data = </a:t>
            </a:r>
            <a:r>
              <a:rPr lang="en-GB" sz="2000" b="1" dirty="0" err="1" smtClean="0"/>
              <a:t>html.search</a:t>
            </a:r>
            <a:r>
              <a:rPr lang="en-GB" sz="2000" b="1" dirty="0" smtClean="0"/>
              <a:t>("</a:t>
            </a:r>
            <a:r>
              <a:rPr lang="en-GB" sz="2000" b="1" dirty="0" smtClean="0">
                <a:solidFill>
                  <a:srgbClr val="00B050"/>
                </a:solidFill>
              </a:rPr>
              <a:t>span</a:t>
            </a:r>
            <a:r>
              <a:rPr lang="en-GB" sz="2000" b="1" dirty="0" smtClean="0"/>
              <a:t>", "</a:t>
            </a:r>
            <a:r>
              <a:rPr lang="en-GB" sz="2000" b="1" dirty="0" smtClean="0">
                <a:solidFill>
                  <a:srgbClr val="FF0000"/>
                </a:solidFill>
              </a:rPr>
              <a:t>class</a:t>
            </a:r>
            <a:r>
              <a:rPr lang="en-GB" sz="2000" b="1" dirty="0" smtClean="0"/>
              <a:t>", "target")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# Finally! Show the data 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print(data)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6068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Often, its not so easy..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1" y="1464215"/>
            <a:ext cx="9112481" cy="5393785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23651" y="753105"/>
            <a:ext cx="9112480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 smtClean="0"/>
              <a:t>Example: HTML code behind Yahoo.com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41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91189" y="1141323"/>
            <a:ext cx="4028411" cy="31972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Appetiser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11:15-11:30 - Introduction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11:30-12:30 - Baby Python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12:30-1:00 - Lunch Break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0" y="179875"/>
            <a:ext cx="9144000" cy="603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7651" y="3878490"/>
            <a:ext cx="7823898" cy="2449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Dessert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4:30-5:15 – Idea Generation and Pitch preparation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5:15-5:30 – Move to 38 Auditorium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5:30-6:15 – Pitch, Awards and Closing</a:t>
            </a:r>
          </a:p>
          <a:p>
            <a:endParaRPr lang="en-SG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767246" y="1100433"/>
            <a:ext cx="4028411" cy="319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Main Course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1:00-1:30 – Say Hello to </a:t>
            </a:r>
            <a:r>
              <a:rPr lang="en-SG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ReBot</a:t>
            </a:r>
            <a:endParaRPr lang="en-SG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1:30-2:30 – Taming the Python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2:30-4:00 – </a:t>
            </a:r>
            <a:r>
              <a:rPr lang="en-SG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Rebot</a:t>
            </a:r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Challenge 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4:00-4:30 – Short Break</a:t>
            </a:r>
          </a:p>
          <a:p>
            <a:endParaRPr lang="en-SG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7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111"/>
            <a:ext cx="9144000" cy="62378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smtClean="0"/>
              <a:t>Web-scraping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Often, its not so easy..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03058"/>
            <a:ext cx="9143999" cy="143595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3600" dirty="0" smtClean="0"/>
              <a:t>HOW TO FIND A CONTAINER LIKE DAT?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206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Nesting of Data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509202" y="1624481"/>
            <a:ext cx="3557055" cy="4932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Country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2433" y="2459254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City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95903" y="3314619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Town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23627" y="3932105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Street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90384" y="1624480"/>
            <a:ext cx="3557055" cy="4914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Html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23615" y="2440927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Body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77085" y="3296292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Table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04809" y="3913778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TD (Table Data)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40547" y="4483690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Block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26972" y="4483689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Span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9202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Geography</a:t>
            </a:r>
            <a:endParaRPr lang="en-GB" sz="4800" dirty="0"/>
          </a:p>
        </p:txBody>
      </p:sp>
      <p:sp>
        <p:nvSpPr>
          <p:cNvPr id="25" name="TextBox 24"/>
          <p:cNvSpPr txBox="1"/>
          <p:nvPr/>
        </p:nvSpPr>
        <p:spPr>
          <a:xfrm>
            <a:off x="4790384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Websites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52913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Nesting of </a:t>
            </a:r>
            <a:r>
              <a:rPr lang="en-GB" altLang="zh-CN" dirty="0" smtClean="0"/>
              <a:t>Data: Example Yahoo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056"/>
            <a:ext cx="9195608" cy="62549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2217779"/>
            <a:ext cx="3878316" cy="8512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083" y="2291255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18" y="2674883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77" y="3599890"/>
            <a:ext cx="3379075" cy="22543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083" y="4172607"/>
            <a:ext cx="1618593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4986" y="4248806"/>
            <a:ext cx="793531" cy="1313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3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0055" b="22425"/>
          <a:stretch/>
        </p:blipFill>
        <p:spPr>
          <a:xfrm>
            <a:off x="1" y="2415096"/>
            <a:ext cx="9133490" cy="4417504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0" y="2387600"/>
            <a:ext cx="9144000" cy="4470400"/>
          </a:xfrm>
          <a:custGeom>
            <a:avLst/>
            <a:gdLst>
              <a:gd name="connsiteX0" fmla="*/ 6082863 w 9144000"/>
              <a:gd name="connsiteY0" fmla="*/ 2717101 h 4470400"/>
              <a:gd name="connsiteX1" fmla="*/ 6030310 w 9144000"/>
              <a:gd name="connsiteY1" fmla="*/ 2769654 h 4470400"/>
              <a:gd name="connsiteX2" fmla="*/ 6030310 w 9144000"/>
              <a:gd name="connsiteY2" fmla="*/ 2979860 h 4470400"/>
              <a:gd name="connsiteX3" fmla="*/ 6082863 w 9144000"/>
              <a:gd name="connsiteY3" fmla="*/ 3032413 h 4470400"/>
              <a:gd name="connsiteX4" fmla="*/ 9015247 w 9144000"/>
              <a:gd name="connsiteY4" fmla="*/ 3032413 h 4470400"/>
              <a:gd name="connsiteX5" fmla="*/ 9067800 w 9144000"/>
              <a:gd name="connsiteY5" fmla="*/ 2979860 h 4470400"/>
              <a:gd name="connsiteX6" fmla="*/ 9067800 w 9144000"/>
              <a:gd name="connsiteY6" fmla="*/ 2769654 h 4470400"/>
              <a:gd name="connsiteX7" fmla="*/ 9015247 w 9144000"/>
              <a:gd name="connsiteY7" fmla="*/ 2717101 h 4470400"/>
              <a:gd name="connsiteX8" fmla="*/ 930167 w 9144000"/>
              <a:gd name="connsiteY8" fmla="*/ 2030861 h 4470400"/>
              <a:gd name="connsiteX9" fmla="*/ 877614 w 9144000"/>
              <a:gd name="connsiteY9" fmla="*/ 2083414 h 4470400"/>
              <a:gd name="connsiteX10" fmla="*/ 877614 w 9144000"/>
              <a:gd name="connsiteY10" fmla="*/ 2293620 h 4470400"/>
              <a:gd name="connsiteX11" fmla="*/ 930167 w 9144000"/>
              <a:gd name="connsiteY11" fmla="*/ 2346173 h 4470400"/>
              <a:gd name="connsiteX12" fmla="*/ 2963917 w 9144000"/>
              <a:gd name="connsiteY12" fmla="*/ 2346173 h 4470400"/>
              <a:gd name="connsiteX13" fmla="*/ 3016469 w 9144000"/>
              <a:gd name="connsiteY13" fmla="*/ 2293620 h 4470400"/>
              <a:gd name="connsiteX14" fmla="*/ 3016469 w 9144000"/>
              <a:gd name="connsiteY14" fmla="*/ 2083414 h 4470400"/>
              <a:gd name="connsiteX15" fmla="*/ 2963917 w 9144000"/>
              <a:gd name="connsiteY15" fmla="*/ 2030861 h 4470400"/>
              <a:gd name="connsiteX16" fmla="*/ 0 w 9144000"/>
              <a:gd name="connsiteY16" fmla="*/ 0 h 4470400"/>
              <a:gd name="connsiteX17" fmla="*/ 9144000 w 9144000"/>
              <a:gd name="connsiteY17" fmla="*/ 0 h 4470400"/>
              <a:gd name="connsiteX18" fmla="*/ 9144000 w 9144000"/>
              <a:gd name="connsiteY18" fmla="*/ 4470400 h 4470400"/>
              <a:gd name="connsiteX19" fmla="*/ 0 w 9144000"/>
              <a:gd name="connsiteY19" fmla="*/ 4470400 h 4470400"/>
              <a:gd name="connsiteX20" fmla="*/ 0 w 9144000"/>
              <a:gd name="connsiteY20" fmla="*/ 1663114 h 4470400"/>
              <a:gd name="connsiteX21" fmla="*/ 52553 w 9144000"/>
              <a:gd name="connsiteY21" fmla="*/ 1715667 h 4470400"/>
              <a:gd name="connsiteX22" fmla="*/ 1072054 w 9144000"/>
              <a:gd name="connsiteY22" fmla="*/ 1715667 h 4470400"/>
              <a:gd name="connsiteX23" fmla="*/ 1124607 w 9144000"/>
              <a:gd name="connsiteY23" fmla="*/ 1663114 h 4470400"/>
              <a:gd name="connsiteX24" fmla="*/ 1124607 w 9144000"/>
              <a:gd name="connsiteY24" fmla="*/ 1452908 h 4470400"/>
              <a:gd name="connsiteX25" fmla="*/ 1072054 w 9144000"/>
              <a:gd name="connsiteY25" fmla="*/ 1400355 h 4470400"/>
              <a:gd name="connsiteX26" fmla="*/ 52553 w 9144000"/>
              <a:gd name="connsiteY26" fmla="*/ 1400355 h 4470400"/>
              <a:gd name="connsiteX27" fmla="*/ 0 w 9144000"/>
              <a:gd name="connsiteY27" fmla="*/ 1452908 h 44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4000" h="4470400">
                <a:moveTo>
                  <a:pt x="6082863" y="2717101"/>
                </a:moveTo>
                <a:cubicBezTo>
                  <a:pt x="6053839" y="2717101"/>
                  <a:pt x="6030310" y="2740630"/>
                  <a:pt x="6030310" y="2769654"/>
                </a:cubicBezTo>
                <a:lnTo>
                  <a:pt x="6030310" y="2979860"/>
                </a:lnTo>
                <a:cubicBezTo>
                  <a:pt x="6030310" y="3008884"/>
                  <a:pt x="6053839" y="3032413"/>
                  <a:pt x="6082863" y="3032413"/>
                </a:cubicBezTo>
                <a:lnTo>
                  <a:pt x="9015247" y="3032413"/>
                </a:lnTo>
                <a:cubicBezTo>
                  <a:pt x="9044271" y="3032413"/>
                  <a:pt x="9067800" y="3008884"/>
                  <a:pt x="9067800" y="2979860"/>
                </a:cubicBezTo>
                <a:lnTo>
                  <a:pt x="9067800" y="2769654"/>
                </a:lnTo>
                <a:cubicBezTo>
                  <a:pt x="9067800" y="2740630"/>
                  <a:pt x="9044271" y="2717101"/>
                  <a:pt x="9015247" y="2717101"/>
                </a:cubicBezTo>
                <a:close/>
                <a:moveTo>
                  <a:pt x="930167" y="2030861"/>
                </a:moveTo>
                <a:cubicBezTo>
                  <a:pt x="901143" y="2030861"/>
                  <a:pt x="877614" y="2054390"/>
                  <a:pt x="877614" y="2083414"/>
                </a:cubicBezTo>
                <a:lnTo>
                  <a:pt x="877614" y="2293620"/>
                </a:lnTo>
                <a:cubicBezTo>
                  <a:pt x="877614" y="2322644"/>
                  <a:pt x="901143" y="2346173"/>
                  <a:pt x="930167" y="2346173"/>
                </a:cubicBezTo>
                <a:lnTo>
                  <a:pt x="2963917" y="2346173"/>
                </a:lnTo>
                <a:cubicBezTo>
                  <a:pt x="2992940" y="2346173"/>
                  <a:pt x="3016469" y="2322644"/>
                  <a:pt x="3016469" y="2293620"/>
                </a:cubicBezTo>
                <a:lnTo>
                  <a:pt x="3016469" y="2083414"/>
                </a:lnTo>
                <a:cubicBezTo>
                  <a:pt x="3016469" y="2054390"/>
                  <a:pt x="2992940" y="2030861"/>
                  <a:pt x="2963917" y="2030861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470400"/>
                </a:lnTo>
                <a:lnTo>
                  <a:pt x="0" y="4470400"/>
                </a:lnTo>
                <a:lnTo>
                  <a:pt x="0" y="1663114"/>
                </a:lnTo>
                <a:cubicBezTo>
                  <a:pt x="0" y="1692138"/>
                  <a:pt x="23529" y="1715667"/>
                  <a:pt x="52553" y="1715667"/>
                </a:cubicBezTo>
                <a:lnTo>
                  <a:pt x="1072054" y="1715667"/>
                </a:lnTo>
                <a:cubicBezTo>
                  <a:pt x="1101078" y="1715667"/>
                  <a:pt x="1124607" y="1692138"/>
                  <a:pt x="1124607" y="1663114"/>
                </a:cubicBezTo>
                <a:lnTo>
                  <a:pt x="1124607" y="1452908"/>
                </a:lnTo>
                <a:cubicBezTo>
                  <a:pt x="1124607" y="1423884"/>
                  <a:pt x="1101078" y="1400355"/>
                  <a:pt x="1072054" y="1400355"/>
                </a:cubicBezTo>
                <a:lnTo>
                  <a:pt x="52553" y="1400355"/>
                </a:lnTo>
                <a:cubicBezTo>
                  <a:pt x="23529" y="1400355"/>
                  <a:pt x="0" y="1423884"/>
                  <a:pt x="0" y="1452908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A Big Thank You to Community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5217" y="726924"/>
            <a:ext cx="88144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800" dirty="0" smtClean="0"/>
              <a:t>Using Google </a:t>
            </a:r>
            <a:r>
              <a:rPr lang="en-GB" altLang="zh-CN" sz="2800" dirty="0"/>
              <a:t>Chrome: Developer </a:t>
            </a:r>
            <a:r>
              <a:rPr lang="en-GB" altLang="zh-CN" sz="2800" dirty="0" smtClean="0"/>
              <a:t>Tools</a:t>
            </a:r>
            <a:endParaRPr lang="en-GB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Yahoo Finance – AAPL (Apple </a:t>
            </a:r>
            <a:r>
              <a:rPr lang="en-GB" sz="2000" dirty="0" err="1" smtClean="0"/>
              <a:t>Inc</a:t>
            </a:r>
            <a:r>
              <a:rPr lang="en-GB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Select Company Name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Right-click &gt; Inspect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32846" y="3806771"/>
            <a:ext cx="9067800" cy="1632058"/>
            <a:chOff x="337645" y="549046"/>
            <a:chExt cx="9067800" cy="1632058"/>
          </a:xfrm>
        </p:grpSpPr>
        <p:sp>
          <p:nvSpPr>
            <p:cNvPr id="11" name="Rounded Rectangle 10"/>
            <p:cNvSpPr/>
            <p:nvPr/>
          </p:nvSpPr>
          <p:spPr>
            <a:xfrm>
              <a:off x="337645" y="549046"/>
              <a:ext cx="1124607" cy="315312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15259" y="1179552"/>
              <a:ext cx="2138855" cy="315312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367955" y="1865792"/>
              <a:ext cx="3037490" cy="315312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1308100" y="3987800"/>
            <a:ext cx="965200" cy="30359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89300" y="4594933"/>
            <a:ext cx="2552700" cy="52858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6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Team Challenge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Scraping Real-time Data from Yahoo Finance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90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9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89138"/>
            <a:ext cx="6446838" cy="3381375"/>
          </a:xfrm>
        </p:spPr>
        <p:txBody>
          <a:bodyPr>
            <a:normAutofit fontScale="55000" lnSpcReduction="20000"/>
          </a:bodyPr>
          <a:lstStyle/>
          <a:p>
            <a:pPr marL="342900" lvl="1" indent="0">
              <a:buNone/>
            </a:pPr>
            <a:endParaRPr lang="en-SG" sz="2550" dirty="0">
              <a:latin typeface="Berlin Sans FB" panose="020E0602020502020306" pitchFamily="34" charset="0"/>
            </a:endParaRPr>
          </a:p>
          <a:p>
            <a:pPr marL="42863" indent="0">
              <a:buNone/>
            </a:pPr>
            <a:endParaRPr lang="en-SG" sz="3000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pPr marL="0" indent="0">
              <a:buNone/>
            </a:pPr>
            <a:endParaRPr lang="en-SG" dirty="0" smtClean="0"/>
          </a:p>
          <a:p>
            <a:pPr marL="342900" lvl="1" indent="0">
              <a:buNone/>
            </a:pPr>
            <a:r>
              <a:rPr lang="en-SG" dirty="0"/>
              <a:t>	</a:t>
            </a:r>
            <a:r>
              <a:rPr lang="en-SG" dirty="0" smtClean="0"/>
              <a:t>          </a:t>
            </a:r>
          </a:p>
          <a:p>
            <a:pPr marL="342900" lvl="1" indent="0">
              <a:buNone/>
            </a:pPr>
            <a:r>
              <a:rPr lang="en-SG" dirty="0" smtClean="0"/>
              <a:t>                                 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0" y="179875"/>
            <a:ext cx="9144000" cy="603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 Challenge Rules!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8040" y="1059057"/>
            <a:ext cx="4149761" cy="1944628"/>
          </a:xfrm>
          <a:prstGeom prst="roundRect">
            <a:avLst>
              <a:gd name="adj" fmla="val 48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t" anchorCtr="0"/>
          <a:lstStyle/>
          <a:p>
            <a:r>
              <a:rPr lang="en-SG" sz="3600" b="1" u="sng" dirty="0">
                <a:latin typeface="Arial Narrow" panose="020B0606020202030204" pitchFamily="34" charset="0"/>
                <a:cs typeface="Arial" panose="020B0604020202020204" pitchFamily="34" charset="0"/>
              </a:rPr>
              <a:t>Earn</a:t>
            </a:r>
            <a:r>
              <a:rPr lang="en-SG" sz="3600" dirty="0">
                <a:latin typeface="Arial Narrow" panose="020B0606020202030204" pitchFamily="34" charset="0"/>
                <a:cs typeface="Arial" panose="020B0604020202020204" pitchFamily="34" charset="0"/>
              </a:rPr>
              <a:t> as many gold coins as possible by completing </a:t>
            </a:r>
            <a:r>
              <a:rPr lang="en-SG" sz="3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challenges!</a:t>
            </a:r>
            <a:endParaRPr lang="en-SG" sz="36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757212" y="1052724"/>
            <a:ext cx="4166048" cy="1933643"/>
          </a:xfrm>
          <a:prstGeom prst="roundRect">
            <a:avLst>
              <a:gd name="adj" fmla="val 48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t" anchorCtr="0"/>
          <a:lstStyle/>
          <a:p>
            <a:r>
              <a:rPr lang="en-SG" sz="3600" b="1" u="sng" dirty="0" smtClean="0">
                <a:latin typeface="Arial Narrow" panose="020B0606020202030204" pitchFamily="34" charset="0"/>
                <a:cs typeface="Arial" panose="020B0604020202020204" pitchFamily="34" charset="0"/>
              </a:rPr>
              <a:t>Spend</a:t>
            </a:r>
            <a:r>
              <a:rPr lang="en-SG" sz="3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your gold </a:t>
            </a:r>
            <a:r>
              <a:rPr lang="en-SG" sz="3600" dirty="0">
                <a:latin typeface="Arial Narrow" panose="020B0606020202030204" pitchFamily="34" charset="0"/>
                <a:cs typeface="Arial" panose="020B0604020202020204" pitchFamily="34" charset="0"/>
              </a:rPr>
              <a:t>coins </a:t>
            </a:r>
            <a:r>
              <a:rPr lang="en-SG" sz="3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effectively to finish your challenges quickly!</a:t>
            </a:r>
            <a:endParaRPr lang="en-SG" sz="36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39378" y="3500554"/>
            <a:ext cx="40838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143000" algn="l"/>
              </a:tabLst>
            </a:pP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	: Use training materials</a:t>
            </a:r>
          </a:p>
          <a:p>
            <a:pPr>
              <a:tabLst>
                <a:tab pos="1143000" algn="l"/>
              </a:tabLst>
            </a:pPr>
            <a:endParaRPr lang="en-SG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520700" algn="l"/>
                <a:tab pos="1143000" algn="l"/>
              </a:tabLst>
            </a:pP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x 1	: Seeking </a:t>
            </a:r>
            <a:r>
              <a:rPr lang="en-SG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from </a:t>
            </a: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another sub-team</a:t>
            </a:r>
            <a:endParaRPr lang="en-SG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1143000" algn="l"/>
              </a:tabLst>
            </a:pPr>
            <a:endParaRPr lang="en-SG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tabLst>
                <a:tab pos="520700" algn="l"/>
                <a:tab pos="1143000" algn="l"/>
              </a:tabLst>
            </a:pP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x 2	: Ask facilitators</a:t>
            </a:r>
            <a:endParaRPr lang="en-SG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12341" y="3458427"/>
            <a:ext cx="3524660" cy="2641091"/>
            <a:chOff x="298041" y="3433027"/>
            <a:chExt cx="3524660" cy="2641091"/>
          </a:xfrm>
        </p:grpSpPr>
        <p:sp>
          <p:nvSpPr>
            <p:cNvPr id="32" name="Rectangle 31"/>
            <p:cNvSpPr/>
            <p:nvPr/>
          </p:nvSpPr>
          <p:spPr>
            <a:xfrm>
              <a:off x="298041" y="3519573"/>
              <a:ext cx="352466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2	: Challenge 1</a:t>
              </a: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3	: Challenge 2</a:t>
              </a:r>
              <a:endParaRPr lang="en-SG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4	: Challenge 3</a:t>
              </a: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5	: Challenge 4</a:t>
              </a: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5293000"/>
              <a:ext cx="468904" cy="46890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4673009"/>
              <a:ext cx="468904" cy="46890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4053018"/>
              <a:ext cx="468904" cy="46890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3433027"/>
              <a:ext cx="468904" cy="468904"/>
            </a:xfrm>
            <a:prstGeom prst="rect">
              <a:avLst/>
            </a:prstGeom>
          </p:spPr>
        </p:pic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12" y="4075597"/>
            <a:ext cx="468904" cy="46890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12" y="4976134"/>
            <a:ext cx="468904" cy="46890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50640" y="2986367"/>
            <a:ext cx="4197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*Note: Challenges must be completed in sequence</a:t>
            </a:r>
            <a:endParaRPr lang="en-US" sz="14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02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89138"/>
            <a:ext cx="6446838" cy="3381375"/>
          </a:xfrm>
        </p:spPr>
        <p:txBody>
          <a:bodyPr>
            <a:normAutofit fontScale="55000" lnSpcReduction="20000"/>
          </a:bodyPr>
          <a:lstStyle/>
          <a:p>
            <a:pPr marL="342900" lvl="1" indent="0">
              <a:buNone/>
            </a:pPr>
            <a:endParaRPr lang="en-SG" sz="2550" dirty="0">
              <a:latin typeface="Berlin Sans FB" panose="020E0602020502020306" pitchFamily="34" charset="0"/>
            </a:endParaRPr>
          </a:p>
          <a:p>
            <a:pPr marL="42863" indent="0">
              <a:buNone/>
            </a:pPr>
            <a:endParaRPr lang="en-SG" sz="3000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pPr marL="0" indent="0">
              <a:buNone/>
            </a:pPr>
            <a:endParaRPr lang="en-SG" dirty="0" smtClean="0"/>
          </a:p>
          <a:p>
            <a:pPr marL="342900" lvl="1" indent="0">
              <a:buNone/>
            </a:pPr>
            <a:r>
              <a:rPr lang="en-SG" dirty="0"/>
              <a:t>	</a:t>
            </a:r>
            <a:r>
              <a:rPr lang="en-SG" dirty="0" smtClean="0"/>
              <a:t>          </a:t>
            </a:r>
          </a:p>
          <a:p>
            <a:pPr marL="342900" lvl="1" indent="0">
              <a:buNone/>
            </a:pPr>
            <a:r>
              <a:rPr lang="en-SG" dirty="0" smtClean="0"/>
              <a:t>                                 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51356"/>
            <a:ext cx="914399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</a:t>
            </a:r>
            <a:r>
              <a:rPr lang="en-SG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</a:t>
            </a:r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SG" sz="14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Salesman</a:t>
            </a:r>
            <a:endParaRPr lang="en-SG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with the Most Outstanding Pitch</a:t>
            </a:r>
          </a:p>
          <a:p>
            <a:pPr algn="ctr"/>
            <a:r>
              <a:rPr lang="en-SG" sz="11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(By Popularity)</a:t>
            </a:r>
            <a:endParaRPr lang="en-SG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G" dirty="0" smtClean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</a:t>
            </a:r>
            <a:r>
              <a:rPr lang="en-SG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</a:t>
            </a:r>
            <a:r>
              <a:rPr lang="en-SG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Techie Masters</a:t>
            </a:r>
            <a:r>
              <a:rPr lang="en-SG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with </a:t>
            </a:r>
            <a:r>
              <a:rPr lang="en-S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Number of Gold coins</a:t>
            </a:r>
            <a:endParaRPr lang="en-SG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Team in the Group</a:t>
            </a: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Techie </a:t>
            </a:r>
            <a:r>
              <a:rPr lang="en-SG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Buddies</a:t>
            </a: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en-S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</a:t>
            </a:r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Number </a:t>
            </a:r>
            <a:r>
              <a:rPr lang="en-S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 coins</a:t>
            </a:r>
            <a:endParaRPr lang="en-SG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G" sz="2400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Participant in the Group</a:t>
            </a: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 </a:t>
            </a:r>
            <a:r>
              <a:rPr lang="en-SG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</a:t>
            </a: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Outstanding Participant in the Group</a:t>
            </a:r>
          </a:p>
          <a:p>
            <a:pPr algn="ctr"/>
            <a:r>
              <a:rPr lang="en-SG" sz="11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(Decided by TD Emcees and </a:t>
            </a:r>
            <a:r>
              <a:rPr lang="en-SG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  <a:r>
              <a:rPr lang="en-SG" sz="11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Masters)</a:t>
            </a:r>
            <a:endParaRPr lang="en-SG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0" y="179875"/>
            <a:ext cx="9144000" cy="603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Prizes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52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11" name="Picture 2" descr="Image result for kungfu panda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626128"/>
            <a:ext cx="2231870" cy="22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90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: Integrated Python/</a:t>
            </a:r>
            <a:r>
              <a:rPr lang="en-US" dirty="0" err="1" smtClean="0"/>
              <a:t>Rebot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855" t="-4499" r="10527" b="12653"/>
          <a:stretch/>
        </p:blipFill>
        <p:spPr>
          <a:xfrm>
            <a:off x="-12701" y="635000"/>
            <a:ext cx="9169401" cy="6223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51690" y="2237795"/>
            <a:ext cx="1315360" cy="4012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0542" y="1836587"/>
            <a:ext cx="4424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Click on </a:t>
            </a:r>
            <a:r>
              <a:rPr lang="en-US" sz="3200" b="1" dirty="0" err="1" smtClean="0">
                <a:solidFill>
                  <a:srgbClr val="FF0000"/>
                </a:solidFill>
              </a:rPr>
              <a:t>challenge.ipynb</a:t>
            </a:r>
            <a:r>
              <a:rPr lang="en-US" sz="3200" b="1" dirty="0">
                <a:solidFill>
                  <a:srgbClr val="FF0000"/>
                </a:solidFill>
              </a:rPr>
              <a:t/>
            </a:r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 start the challenge!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61392" y="2209800"/>
            <a:ext cx="554808" cy="457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3205" y="3339361"/>
            <a:ext cx="80768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Teams of 3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Complete challenges in sequence</a:t>
            </a:r>
            <a:endParaRPr lang="en-GB" sz="5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82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</a:t>
            </a:r>
            <a:r>
              <a:rPr lang="en-GB" dirty="0" smtClean="0"/>
              <a:t>Challenge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4" y="614855"/>
            <a:ext cx="7630510" cy="624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 Ready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9134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4" y="3351402"/>
            <a:ext cx="1472078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</a:t>
            </a:r>
            <a:r>
              <a:rPr lang="en-GB" sz="1350" dirty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770682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</a:t>
            </a:r>
            <a:r>
              <a:rPr lang="en-GB" sz="1350" dirty="0" smtClean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GB" sz="1350" dirty="0" smtClean="0"/>
              <a:t>Hello </a:t>
            </a:r>
            <a:r>
              <a:rPr lang="en-GB" sz="1350" dirty="0"/>
              <a:t>World</a:t>
            </a:r>
            <a:r>
              <a:rPr lang="en-GB" sz="1350" dirty="0" smtClean="0"/>
              <a:t>!</a:t>
            </a:r>
            <a:br>
              <a:rPr lang="en-GB" sz="1350" dirty="0" smtClean="0"/>
            </a:b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HTML </a:t>
            </a:r>
            <a:r>
              <a:rPr lang="en-GB" sz="1350" b="1" dirty="0" smtClean="0"/>
              <a:t>- RAW CODE</a:t>
            </a:r>
            <a:endParaRPr lang="en-GB" sz="1350" b="1" dirty="0"/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CODE </a:t>
            </a:r>
            <a:r>
              <a:rPr lang="en-GB" sz="1350" b="1" dirty="0"/>
              <a:t>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Hints &amp; Recap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8100000">
            <a:off x="7925090" y="3849038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750117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of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</a:t>
            </a:r>
            <a:r>
              <a:rPr lang="en-GB" sz="1600" dirty="0" smtClean="0">
                <a:solidFill>
                  <a:schemeClr val="bg1"/>
                </a:solidFill>
              </a:rPr>
              <a:t>basic building blocks needed used </a:t>
            </a:r>
            <a:r>
              <a:rPr lang="en-GB" sz="1600" dirty="0">
                <a:solidFill>
                  <a:schemeClr val="bg1"/>
                </a:solidFill>
              </a:rPr>
              <a:t>to build basic </a:t>
            </a:r>
            <a:r>
              <a:rPr lang="en-GB" sz="1600" dirty="0" smtClean="0">
                <a:solidFill>
                  <a:schemeClr val="bg1"/>
                </a:solidFill>
              </a:rPr>
              <a:t>to complex websites</a:t>
            </a:r>
            <a:r>
              <a:rPr lang="en-GB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Container (HTML</a:t>
            </a:r>
            <a:r>
              <a:rPr lang="en-GB" sz="135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NESTED CONTAINERS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76" y="6130363"/>
            <a:ext cx="9137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data = </a:t>
            </a:r>
            <a:r>
              <a:rPr lang="en-GB" sz="2800" dirty="0" err="1" smtClean="0"/>
              <a:t>html.search</a:t>
            </a:r>
            <a:r>
              <a:rPr lang="en-GB" sz="2800" dirty="0" smtClean="0"/>
              <a:t>("</a:t>
            </a:r>
            <a:r>
              <a:rPr lang="en-GB" sz="2800" dirty="0" smtClean="0">
                <a:solidFill>
                  <a:srgbClr val="00B050"/>
                </a:solidFill>
              </a:rPr>
              <a:t>p</a:t>
            </a:r>
            <a:r>
              <a:rPr lang="en-GB" sz="2800" dirty="0" smtClean="0"/>
              <a:t>", "</a:t>
            </a:r>
            <a:r>
              <a:rPr lang="en-GB" sz="2800" dirty="0" smtClean="0">
                <a:solidFill>
                  <a:srgbClr val="FF0000"/>
                </a:solidFill>
              </a:rPr>
              <a:t>class</a:t>
            </a:r>
            <a:r>
              <a:rPr lang="en-GB" sz="2800" dirty="0" smtClean="0"/>
              <a:t>", </a:t>
            </a:r>
            <a:r>
              <a:rPr lang="en-GB" sz="2800" dirty="0"/>
              <a:t>"text</a:t>
            </a:r>
            <a:r>
              <a:rPr lang="en-GB" sz="2800" dirty="0" smtClean="0"/>
              <a:t>")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546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 A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936625"/>
            <a:ext cx="36004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&lt;h1 </a:t>
            </a:r>
            <a:endParaRPr lang="en-GB" sz="2800" dirty="0" smtClean="0">
              <a:solidFill>
                <a:srgbClr val="00B050"/>
              </a:solidFill>
            </a:endParaRPr>
          </a:p>
          <a:p>
            <a:r>
              <a:rPr lang="en-GB" sz="2800" dirty="0" smtClean="0">
                <a:solidFill>
                  <a:srgbClr val="FF0000"/>
                </a:solidFill>
              </a:rPr>
              <a:t>class</a:t>
            </a:r>
            <a:r>
              <a:rPr lang="en-GB" sz="2800" dirty="0"/>
              <a:t>="D(</a:t>
            </a:r>
            <a:r>
              <a:rPr lang="en-GB" sz="2800" dirty="0" err="1"/>
              <a:t>ib</a:t>
            </a:r>
            <a:r>
              <a:rPr lang="en-GB" sz="2800" dirty="0"/>
              <a:t>) </a:t>
            </a:r>
            <a:r>
              <a:rPr lang="en-GB" sz="2800" dirty="0" err="1"/>
              <a:t>Fz</a:t>
            </a:r>
            <a:r>
              <a:rPr lang="en-GB" sz="2800" dirty="0"/>
              <a:t>(18px)" </a:t>
            </a:r>
            <a:endParaRPr lang="en-GB" sz="2800" dirty="0" smtClean="0"/>
          </a:p>
          <a:p>
            <a:r>
              <a:rPr lang="en-GB" sz="2800" dirty="0" smtClean="0">
                <a:solidFill>
                  <a:srgbClr val="FF0000"/>
                </a:solidFill>
              </a:rPr>
              <a:t>data-</a:t>
            </a:r>
            <a:r>
              <a:rPr lang="en-GB" sz="2800" dirty="0" err="1" smtClean="0">
                <a:solidFill>
                  <a:srgbClr val="FF0000"/>
                </a:solidFill>
              </a:rPr>
              <a:t>reactid</a:t>
            </a:r>
            <a:r>
              <a:rPr lang="en-GB" sz="2800" dirty="0"/>
              <a:t>="7</a:t>
            </a:r>
            <a:r>
              <a:rPr lang="en-GB" sz="2800" dirty="0" smtClean="0"/>
              <a:t>"&gt;</a:t>
            </a:r>
          </a:p>
          <a:p>
            <a:r>
              <a:rPr lang="en-GB" sz="2800" dirty="0" smtClean="0"/>
              <a:t>Apple </a:t>
            </a:r>
            <a:r>
              <a:rPr lang="en-GB" sz="2800" dirty="0"/>
              <a:t>Inc. (AAPL</a:t>
            </a:r>
            <a:r>
              <a:rPr lang="en-GB" sz="2800" dirty="0" smtClean="0"/>
              <a:t>)</a:t>
            </a:r>
          </a:p>
          <a:p>
            <a:r>
              <a:rPr lang="en-GB" sz="2800" dirty="0" smtClean="0">
                <a:solidFill>
                  <a:srgbClr val="00B050"/>
                </a:solidFill>
              </a:rPr>
              <a:t>&lt;/</a:t>
            </a:r>
            <a:r>
              <a:rPr lang="en-GB" sz="2800" dirty="0">
                <a:solidFill>
                  <a:srgbClr val="00B050"/>
                </a:solidFill>
              </a:rPr>
              <a:t>h1&gt;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462924" y="5820350"/>
            <a:ext cx="8274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data = </a:t>
            </a:r>
            <a:r>
              <a:rPr lang="en-GB" sz="2800" dirty="0" err="1"/>
              <a:t>html.search</a:t>
            </a:r>
            <a:r>
              <a:rPr lang="en-GB" sz="2800" dirty="0" smtClean="0"/>
              <a:t>(“</a:t>
            </a:r>
            <a:r>
              <a:rPr lang="en-GB" sz="2800" dirty="0" smtClean="0">
                <a:solidFill>
                  <a:srgbClr val="00B050"/>
                </a:solidFill>
              </a:rPr>
              <a:t>h1</a:t>
            </a:r>
            <a:r>
              <a:rPr lang="en-GB" sz="2800" dirty="0" smtClean="0"/>
              <a:t>", </a:t>
            </a:r>
            <a:r>
              <a:rPr lang="en-GB" sz="2800" dirty="0"/>
              <a:t>"</a:t>
            </a:r>
            <a:r>
              <a:rPr lang="en-GB" sz="2800" dirty="0">
                <a:solidFill>
                  <a:srgbClr val="FF0000"/>
                </a:solidFill>
              </a:rPr>
              <a:t>class</a:t>
            </a:r>
            <a:r>
              <a:rPr lang="en-GB" sz="2800" dirty="0"/>
              <a:t>", </a:t>
            </a:r>
            <a:r>
              <a:rPr lang="en-GB" sz="2800" dirty="0" smtClean="0"/>
              <a:t>"</a:t>
            </a:r>
            <a:r>
              <a:rPr lang="en-GB" sz="2800" dirty="0"/>
              <a:t>D(</a:t>
            </a:r>
            <a:r>
              <a:rPr lang="en-GB" sz="2800" dirty="0" err="1"/>
              <a:t>ib</a:t>
            </a:r>
            <a:r>
              <a:rPr lang="en-GB" sz="2800" dirty="0"/>
              <a:t>) </a:t>
            </a:r>
            <a:r>
              <a:rPr lang="en-GB" sz="2800" dirty="0" err="1"/>
              <a:t>Fz</a:t>
            </a:r>
            <a:r>
              <a:rPr lang="en-GB" sz="2800" dirty="0"/>
              <a:t>(18px</a:t>
            </a:r>
            <a:r>
              <a:rPr lang="en-GB" sz="2800" dirty="0" smtClean="0"/>
              <a:t>)")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124" y="936625"/>
            <a:ext cx="4000500" cy="4095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76124" y="2997200"/>
            <a:ext cx="1772276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38500" y="2508343"/>
            <a:ext cx="1092200" cy="6069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924" y="5820350"/>
            <a:ext cx="8274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data = </a:t>
            </a:r>
            <a:r>
              <a:rPr lang="en-GB" sz="2800" dirty="0" err="1"/>
              <a:t>html.search</a:t>
            </a:r>
            <a:r>
              <a:rPr lang="en-GB" sz="2800" dirty="0"/>
              <a:t>(“</a:t>
            </a:r>
            <a:r>
              <a:rPr lang="en-GB" sz="2800" dirty="0">
                <a:solidFill>
                  <a:srgbClr val="00B050"/>
                </a:solidFill>
              </a:rPr>
              <a:t>h1</a:t>
            </a:r>
            <a:r>
              <a:rPr lang="en-GB" sz="2800" dirty="0"/>
              <a:t>", </a:t>
            </a:r>
            <a:r>
              <a:rPr lang="en-GB" sz="2800" dirty="0" smtClean="0"/>
              <a:t>“</a:t>
            </a:r>
            <a:r>
              <a:rPr lang="en-GB" sz="2800" dirty="0" smtClean="0">
                <a:solidFill>
                  <a:srgbClr val="FF0000"/>
                </a:solidFill>
              </a:rPr>
              <a:t>data-test</a:t>
            </a:r>
            <a:r>
              <a:rPr lang="en-GB" sz="2800" dirty="0" smtClean="0"/>
              <a:t>", "</a:t>
            </a:r>
            <a:r>
              <a:rPr lang="en-GB" sz="2800" dirty="0"/>
              <a:t> </a:t>
            </a:r>
            <a:r>
              <a:rPr lang="en-GB" sz="2800" dirty="0" smtClean="0"/>
              <a:t>BETA-value")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 B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1026114"/>
            <a:ext cx="4724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rgbClr val="00B050"/>
                </a:solidFill>
              </a:rPr>
              <a:t>&lt;td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="Ta(end) </a:t>
            </a:r>
            <a:r>
              <a:rPr lang="en-GB" sz="2000" dirty="0" err="1" smtClean="0"/>
              <a:t>Fw</a:t>
            </a:r>
            <a:r>
              <a:rPr lang="en-GB" sz="2000" dirty="0" smtClean="0"/>
              <a:t>(b) </a:t>
            </a:r>
            <a:r>
              <a:rPr lang="en-GB" sz="2000" dirty="0" err="1" smtClean="0"/>
              <a:t>Lh</a:t>
            </a:r>
            <a:r>
              <a:rPr lang="en-GB" sz="2000" dirty="0" smtClean="0"/>
              <a:t>(14px)"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data-test</a:t>
            </a:r>
            <a:r>
              <a:rPr lang="en-GB" sz="2000" dirty="0" smtClean="0"/>
              <a:t>="BETA-value"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="89"&gt;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&lt;span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</a:t>
            </a:r>
            <a:r>
              <a:rPr lang="en-GB" sz="2000" dirty="0" err="1" smtClean="0"/>
              <a:t>Trsdu</a:t>
            </a:r>
            <a:r>
              <a:rPr lang="en-GB" sz="2000" dirty="0" smtClean="0"/>
              <a:t>(0.3s) 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="90"&gt;</a:t>
            </a:r>
          </a:p>
          <a:p>
            <a:r>
              <a:rPr lang="en-GB" sz="2000" dirty="0" smtClean="0"/>
              <a:t>&lt;!-- react-text: 91 --&gt;1.39&lt;!-- /react-text --&gt;</a:t>
            </a:r>
          </a:p>
          <a:p>
            <a:r>
              <a:rPr lang="en-GB" sz="2000" dirty="0" smtClean="0">
                <a:solidFill>
                  <a:srgbClr val="00B050"/>
                </a:solidFill>
              </a:rPr>
              <a:t>&lt;/span&gt;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&lt;/td&gt;</a:t>
            </a:r>
            <a:endParaRPr lang="en-GB" sz="2000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1180844"/>
            <a:ext cx="3799135" cy="34547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96199" y="1739900"/>
            <a:ext cx="1042943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86100" y="1917701"/>
            <a:ext cx="4610099" cy="54609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Python</a:t>
            </a:r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838058"/>
            <a:ext cx="9144000" cy="4880661"/>
            <a:chOff x="3022766" y="1155560"/>
            <a:chExt cx="9144000" cy="48806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0126" r="8902"/>
            <a:stretch/>
          </p:blipFill>
          <p:spPr>
            <a:xfrm>
              <a:off x="6388830" y="2290869"/>
              <a:ext cx="2552302" cy="37453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022766" y="1155560"/>
              <a:ext cx="914400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4400" b="1" dirty="0" smtClean="0">
                  <a:solidFill>
                    <a:srgbClr val="FFC000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Good Luck!</a:t>
              </a:r>
              <a:endParaRPr lang="en-US" sz="4400" b="1" dirty="0">
                <a:solidFill>
                  <a:srgbClr val="FFC000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78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62344" y="3981655"/>
            <a:ext cx="4088524" cy="2829869"/>
          </a:xfrm>
          <a:prstGeom prst="roundRect">
            <a:avLst>
              <a:gd name="adj" fmla="val 632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3</a:t>
            </a:r>
            <a:endParaRPr lang="en-US" sz="4800" b="1" dirty="0"/>
          </a:p>
          <a:p>
            <a:pPr marL="0" lvl="1"/>
            <a:r>
              <a:rPr lang="en-US" sz="2000" dirty="0"/>
              <a:t>Give a recommendation if the following conditions are </a:t>
            </a:r>
            <a:r>
              <a:rPr lang="en-US" sz="2000" dirty="0" smtClean="0"/>
              <a:t>satisfied: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sv-SE" sz="2000" dirty="0"/>
              <a:t>Beta &gt;= 1.5 – “RISKY”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sv-SE" sz="2000" dirty="0"/>
              <a:t>Beta &lt; 1.5 – “SAFE</a:t>
            </a:r>
            <a:r>
              <a:rPr lang="sv-SE" sz="2000" dirty="0" smtClean="0"/>
              <a:t>”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endParaRPr lang="sv-SE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endParaRPr lang="sv-SE" sz="2000" dirty="0"/>
          </a:p>
        </p:txBody>
      </p:sp>
      <p:sp>
        <p:nvSpPr>
          <p:cNvPr id="27" name="Rounded Rectangle 26"/>
          <p:cNvSpPr/>
          <p:nvPr/>
        </p:nvSpPr>
        <p:spPr>
          <a:xfrm>
            <a:off x="1769731" y="6162731"/>
            <a:ext cx="2376290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4771040" y="3981656"/>
            <a:ext cx="4088524" cy="2829868"/>
          </a:xfrm>
          <a:prstGeom prst="roundRect">
            <a:avLst>
              <a:gd name="adj" fmla="val 6322"/>
            </a:avLst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4</a:t>
            </a:r>
            <a:endParaRPr lang="en-US" sz="4800" b="1" dirty="0"/>
          </a:p>
          <a:p>
            <a:pPr marL="0" lvl="1"/>
            <a:r>
              <a:rPr lang="en-US" sz="2000" dirty="0"/>
              <a:t>Get the latest news </a:t>
            </a:r>
            <a:r>
              <a:rPr lang="en-US" sz="2000" dirty="0" smtClean="0"/>
              <a:t>headline</a:t>
            </a:r>
            <a:endParaRPr lang="en-US" sz="2000" dirty="0"/>
          </a:p>
        </p:txBody>
      </p:sp>
      <p:sp>
        <p:nvSpPr>
          <p:cNvPr id="26" name="Rounded Rectangle 25"/>
          <p:cNvSpPr/>
          <p:nvPr/>
        </p:nvSpPr>
        <p:spPr>
          <a:xfrm>
            <a:off x="5461982" y="6143804"/>
            <a:ext cx="3098993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4769463" y="1304050"/>
            <a:ext cx="4088524" cy="2417396"/>
          </a:xfrm>
          <a:prstGeom prst="roundRect">
            <a:avLst>
              <a:gd name="adj" fmla="val 632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2</a:t>
            </a:r>
          </a:p>
          <a:p>
            <a:pPr marL="0" lvl="1"/>
            <a:r>
              <a:rPr lang="en-US" sz="2000" dirty="0" smtClean="0"/>
              <a:t>Get the following stock indicators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 smtClean="0"/>
              <a:t>Beta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/>
              <a:t>PE Ratio (TTM)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/>
              <a:t>EPS (TTM)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80641" y="3144216"/>
            <a:ext cx="1895123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362344" y="1304050"/>
            <a:ext cx="4088524" cy="2417396"/>
          </a:xfrm>
          <a:prstGeom prst="roundRect">
            <a:avLst>
              <a:gd name="adj" fmla="val 6322"/>
            </a:avLst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1</a:t>
            </a:r>
            <a:endParaRPr lang="en-US" sz="4800" b="1" dirty="0"/>
          </a:p>
          <a:p>
            <a:pPr marL="0" lvl="1"/>
            <a:r>
              <a:rPr lang="en-US" sz="2000" dirty="0"/>
              <a:t>Get the following </a:t>
            </a:r>
            <a:r>
              <a:rPr lang="en-US" sz="2000" dirty="0" smtClean="0"/>
              <a:t>information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 smtClean="0"/>
              <a:t>Company Name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 smtClean="0"/>
              <a:t>Ticker Price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225425" lvl="1"/>
            <a:r>
              <a:rPr lang="en-SG" sz="2000" dirty="0" smtClean="0"/>
              <a:t>            </a:t>
            </a:r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2906246" y="3144216"/>
            <a:ext cx="1239775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Challenge Round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84694" y="793337"/>
            <a:ext cx="495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*Your team must complete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challenges in sequence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347" y="3148195"/>
            <a:ext cx="468904" cy="4689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394" y="3148195"/>
            <a:ext cx="468904" cy="4689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390" y="3144216"/>
            <a:ext cx="468904" cy="4689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437" y="3144216"/>
            <a:ext cx="468904" cy="4689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318" y="3144216"/>
            <a:ext cx="468904" cy="4689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29" y="6164600"/>
            <a:ext cx="468904" cy="4689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776" y="6166096"/>
            <a:ext cx="468904" cy="4689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403" y="6164600"/>
            <a:ext cx="468904" cy="4689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30" y="6164600"/>
            <a:ext cx="468904" cy="4689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342" y="6162731"/>
            <a:ext cx="468904" cy="4689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372" y="6154274"/>
            <a:ext cx="468904" cy="4689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248" y="6143804"/>
            <a:ext cx="468904" cy="4689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272" y="6143804"/>
            <a:ext cx="468904" cy="4689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22" y="6143804"/>
            <a:ext cx="468904" cy="46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3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Resources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4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8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" y="1827527"/>
            <a:ext cx="1530352" cy="21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926409"/>
            <a:ext cx="22097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kungfu panda transpare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626128"/>
            <a:ext cx="2231870" cy="22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56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CodeCombat.com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Resources</a:t>
            </a:r>
            <a:endParaRPr lang="en-SG" dirty="0"/>
          </a:p>
        </p:txBody>
      </p:sp>
      <p:pic>
        <p:nvPicPr>
          <p:cNvPr id="1026" name="Picture 2" descr="Image result for codecomb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9"/>
            <a:ext cx="9144000" cy="535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7336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CodeCombat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is a fun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browser-based coding game that teaches programming. In order to advance through the game's levels, players must prove their knowledge by writing code. </a:t>
            </a:r>
          </a:p>
        </p:txBody>
      </p:sp>
    </p:spTree>
    <p:extLst>
      <p:ext uri="{BB962C8B-B14F-4D97-AF65-F5344CB8AC3E}">
        <p14:creationId xmlns:p14="http://schemas.microsoft.com/office/powerpoint/2010/main" val="1862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Scratch.mit.edu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Resources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336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Scratch was created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by MIT to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help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people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learn to think creatively, reason systematically and work collaboratively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. You can use it to create and publish interactive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stories, animations,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games!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Image result for scratch m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387"/>
            <a:ext cx="9144000" cy="52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07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Pitch Perfect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45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17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Code?</a:t>
            </a:r>
            <a:endParaRPr lang="en-S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10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62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2112" y="1003300"/>
            <a:ext cx="8521700" cy="543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2 Teams merge into 1 Big Team (6 people)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In your big teams, in the next 10 </a:t>
            </a:r>
            <a:r>
              <a:rPr lang="en-GB" sz="2800" dirty="0" err="1" smtClean="0">
                <a:solidFill>
                  <a:schemeClr val="bg1">
                    <a:lumMod val="50000"/>
                  </a:schemeClr>
                </a:solidFill>
              </a:rPr>
              <a:t>mins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, think of </a:t>
            </a:r>
            <a:r>
              <a:rPr lang="en-GB" sz="2800" b="1" u="sng" dirty="0" smtClean="0">
                <a:solidFill>
                  <a:schemeClr val="bg1">
                    <a:lumMod val="50000"/>
                  </a:schemeClr>
                </a:solidFill>
              </a:rPr>
              <a:t>any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 data &amp; tech idea that you want to sell to the rest. 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It may or may not be directly related to your work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It could be an idea to automate or improve efficiency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It could be an enhancement to an existing product (</a:t>
            </a:r>
            <a:r>
              <a:rPr lang="en-GB" sz="2800" dirty="0" err="1" smtClean="0">
                <a:solidFill>
                  <a:schemeClr val="bg1">
                    <a:lumMod val="50000"/>
                  </a:schemeClr>
                </a:solidFill>
              </a:rPr>
              <a:t>eg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: Tableau dashboard, REKI)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Free format – Do a Skit? Flip Charts? Just Talk?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Each team will be given 3 minutes to present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Sell Your Idea 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501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2112" y="1003300"/>
            <a:ext cx="8521700" cy="543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Finally, pick 2 teams to represent your group in the final round in 38</a:t>
            </a:r>
            <a:r>
              <a:rPr lang="en-GB" sz="2800" baseline="30000" dirty="0" smtClean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 Auditorium.</a:t>
            </a:r>
          </a:p>
          <a:p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Pick 2 teams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826" y="2459400"/>
            <a:ext cx="4278272" cy="33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6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4" r="14479"/>
          <a:stretch/>
        </p:blipFill>
        <p:spPr>
          <a:xfrm>
            <a:off x="-25400" y="0"/>
            <a:ext cx="919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7" b="20699"/>
          <a:stretch/>
        </p:blipFill>
        <p:spPr>
          <a:xfrm>
            <a:off x="-1" y="567519"/>
            <a:ext cx="9123480" cy="3941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7" y="4729893"/>
            <a:ext cx="2501733" cy="1408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4" b="21222"/>
          <a:stretch/>
        </p:blipFill>
        <p:spPr>
          <a:xfrm>
            <a:off x="5961396" y="4869491"/>
            <a:ext cx="2765619" cy="15685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11" y="4934807"/>
            <a:ext cx="3027374" cy="1303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617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10786" r="11897" b="494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65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7763</TotalTime>
  <Words>2921</Words>
  <Application>Microsoft Office PowerPoint</Application>
  <PresentationFormat>On-screen Show (4:3)</PresentationFormat>
  <Paragraphs>721</Paragraphs>
  <Slides>72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Arial</vt:lpstr>
      <vt:lpstr>Arial Black</vt:lpstr>
      <vt:lpstr>Arial Narrow</vt:lpstr>
      <vt:lpstr>Berlin Sans FB</vt:lpstr>
      <vt:lpstr>Calibri</vt:lpstr>
      <vt:lpstr>等线</vt:lpstr>
      <vt:lpstr>等线 Light</vt:lpstr>
      <vt:lpstr>Segoe UI</vt:lpstr>
      <vt:lpstr>Segoe UI Semilight</vt:lpstr>
      <vt:lpstr>Wingdings</vt:lpstr>
      <vt:lpstr>Office Theme</vt:lpstr>
      <vt:lpstr>Code Challenge  GIC ISPVMF Global Retreat 2017</vt:lpstr>
      <vt:lpstr>Yup, Everyone Can Code!</vt:lpstr>
      <vt:lpstr>PowerPoint Presentation</vt:lpstr>
      <vt:lpstr>Aim</vt:lpstr>
      <vt:lpstr>PowerPoint Presentation</vt:lpstr>
      <vt:lpstr>Get Ready!</vt:lpstr>
      <vt:lpstr>Why Code?</vt:lpstr>
      <vt:lpstr>PowerPoint Presentation</vt:lpstr>
      <vt:lpstr>PowerPoint Presentation</vt:lpstr>
      <vt:lpstr>Stop. Think of Logical Blocks</vt:lpstr>
      <vt:lpstr>Python?</vt:lpstr>
      <vt:lpstr>What Exactly is Python?</vt:lpstr>
      <vt:lpstr>PowerPoint Presentation</vt:lpstr>
      <vt:lpstr>PowerPoint Presentation</vt:lpstr>
      <vt:lpstr>REPL: Basic Online Python Editor</vt:lpstr>
      <vt:lpstr>REPL: Basic Online Python Editor</vt:lpstr>
      <vt:lpstr>REPL: Basic Online Python Editor</vt:lpstr>
      <vt:lpstr>REPL: Basic Online Python Editor</vt:lpstr>
      <vt:lpstr>Real Code! Step-by-Step</vt:lpstr>
      <vt:lpstr>Hey wait, isn’t this familiar?</vt:lpstr>
      <vt:lpstr>Logical Design &gt;&gt; Code</vt:lpstr>
      <vt:lpstr>Golden Quotes</vt:lpstr>
      <vt:lpstr>Lunch-Break</vt:lpstr>
      <vt:lpstr>Step 1: Install Telegram</vt:lpstr>
      <vt:lpstr>Step 2: Register Account</vt:lpstr>
      <vt:lpstr>Step 3: Add @ISPVMF_ReBot</vt:lpstr>
      <vt:lpstr>Rebot</vt:lpstr>
      <vt:lpstr>PowerPoint Presentation</vt:lpstr>
      <vt:lpstr>Choose an identity (alphanumeric)</vt:lpstr>
      <vt:lpstr>Jupyter: Integrated Python/Rebot</vt:lpstr>
      <vt:lpstr>Jupyter: Integrated Python Editor</vt:lpstr>
      <vt:lpstr>Let the Magic Happen</vt:lpstr>
      <vt:lpstr>Web-scraping</vt:lpstr>
      <vt:lpstr>PowerPoint Presentation</vt:lpstr>
      <vt:lpstr>What is HTML?</vt:lpstr>
      <vt:lpstr>Word Doc vs HTML Doc</vt:lpstr>
      <vt:lpstr>Word Doc vs HTML Doc</vt:lpstr>
      <vt:lpstr>HTML - Code Visualization</vt:lpstr>
      <vt:lpstr>Word Doc vs HTML Doc</vt:lpstr>
      <vt:lpstr>Word Doc vs HTML Doc</vt:lpstr>
      <vt:lpstr>Think of Tags as Containers</vt:lpstr>
      <vt:lpstr>So many types of HTML tags…</vt:lpstr>
      <vt:lpstr>Useful Tags for Today</vt:lpstr>
      <vt:lpstr>PowerPoint Presentation</vt:lpstr>
      <vt:lpstr>Let’s Give it a Try</vt:lpstr>
      <vt:lpstr>Let’s Give it a Try</vt:lpstr>
      <vt:lpstr>Let’s Give it a Try</vt:lpstr>
      <vt:lpstr>Let’s Give it a Try</vt:lpstr>
      <vt:lpstr>Often, its not so easy.. </vt:lpstr>
      <vt:lpstr>Often, its not so easy.. </vt:lpstr>
      <vt:lpstr>Nesting of Data</vt:lpstr>
      <vt:lpstr>Nesting of Data: Example Yahoo</vt:lpstr>
      <vt:lpstr>A Big Thank You to Community</vt:lpstr>
      <vt:lpstr>Team Challenge</vt:lpstr>
      <vt:lpstr>PowerPoint Presentation</vt:lpstr>
      <vt:lpstr>PowerPoint Presentation</vt:lpstr>
      <vt:lpstr>PowerPoint Presentation</vt:lpstr>
      <vt:lpstr>Jupyter: Integrated Python/Rebot</vt:lpstr>
      <vt:lpstr>Instructions</vt:lpstr>
      <vt:lpstr>Hints &amp; Recap</vt:lpstr>
      <vt:lpstr>Hint A</vt:lpstr>
      <vt:lpstr>Hint B</vt:lpstr>
      <vt:lpstr>PowerPoint Presentation</vt:lpstr>
      <vt:lpstr>Team Challenge Round</vt:lpstr>
      <vt:lpstr>Resources</vt:lpstr>
      <vt:lpstr>PowerPoint Presentation</vt:lpstr>
      <vt:lpstr>CodeCombat.com</vt:lpstr>
      <vt:lpstr>Scratch.mit.edu</vt:lpstr>
      <vt:lpstr>Pitch Perfect</vt:lpstr>
      <vt:lpstr>Sell Your Idea !</vt:lpstr>
      <vt:lpstr>Pick 2 teams</vt:lpstr>
      <vt:lpstr>PowerPoint Presentation</vt:lpstr>
    </vt:vector>
  </TitlesOfParts>
  <Company>GIC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Danny Lim Chai Hou</dc:creator>
  <cp:lastModifiedBy>Javan Tan</cp:lastModifiedBy>
  <cp:revision>912</cp:revision>
  <dcterms:created xsi:type="dcterms:W3CDTF">2017-04-25T09:51:32Z</dcterms:created>
  <dcterms:modified xsi:type="dcterms:W3CDTF">2017-11-14T16:11:17Z</dcterms:modified>
</cp:coreProperties>
</file>